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9"/>
  </p:notesMasterIdLst>
  <p:sldIdLst>
    <p:sldId id="256" r:id="rId2"/>
    <p:sldId id="264" r:id="rId3"/>
    <p:sldId id="259" r:id="rId4"/>
    <p:sldId id="266" r:id="rId5"/>
    <p:sldId id="267" r:id="rId6"/>
    <p:sldId id="268" r:id="rId7"/>
    <p:sldId id="269" r:id="rId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DE3D0A-1899-45A0-8557-D15BFFDF057B}">
          <p14:sldIdLst>
            <p14:sldId id="256"/>
            <p14:sldId id="264"/>
            <p14:sldId id="259"/>
            <p14:sldId id="266"/>
            <p14:sldId id="267"/>
            <p14:sldId id="268"/>
            <p14:sldId id="269"/>
          </p14:sldIdLst>
        </p14:section>
        <p14:section name="Раздел без заголовка" id="{CAF00FF4-F2F7-4B82-83A8-461A72F04B3C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55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70196CF-089C-47C3-8C20-B16E99EBBC72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84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8280" cy="447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3829680" y="9443520"/>
            <a:ext cx="292896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431D039-1387-4251-A8C6-8EA1145B2C9A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96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62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05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1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3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4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6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7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7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39958" y="2853000"/>
            <a:ext cx="8714961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ru-RU" sz="3200" b="1" strike="noStrike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О </a:t>
            </a:r>
            <a:r>
              <a:rPr lang="ru-RU" sz="32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типовых </a:t>
            </a:r>
            <a:r>
              <a:rPr lang="ru-RU" sz="3200" b="1" strike="noStrike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нарушениях санитарно-эпидемиологических требований, направленных на профилактику распространения новой коронавирусной инфекции (</a:t>
            </a:r>
            <a:r>
              <a:rPr lang="en-US" sz="3200" b="1" strike="noStrike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COVID-19)</a:t>
            </a:r>
            <a:r>
              <a:rPr lang="ru-RU" sz="3200" b="1" strike="noStrike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85" name="CustomShape 2"/>
          <p:cNvSpPr/>
          <p:nvPr/>
        </p:nvSpPr>
        <p:spPr>
          <a:xfrm>
            <a:off x="-14400" y="4509000"/>
            <a:ext cx="8062200" cy="21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6" name="Рисунок 3"/>
          <p:cNvPicPr/>
          <p:nvPr/>
        </p:nvPicPr>
        <p:blipFill>
          <a:blip r:embed="rId3"/>
          <a:stretch/>
        </p:blipFill>
        <p:spPr>
          <a:xfrm>
            <a:off x="3636000" y="0"/>
            <a:ext cx="1511280" cy="151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7640" y="116640"/>
            <a:ext cx="885636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endParaRPr dirty="0"/>
          </a:p>
          <a:p>
            <a:r>
              <a:rPr lang="ru-RU" sz="2000" b="1" strike="noStrike" dirty="0">
                <a:solidFill>
                  <a:srgbClr val="660033"/>
                </a:solidFill>
                <a:latin typeface="Times New Roman"/>
                <a:ea typeface="Times New Roman"/>
              </a:rPr>
              <a:t>Типовые </a:t>
            </a:r>
            <a:r>
              <a:rPr lang="ru-RU" sz="2000" b="1" strike="noStrike" dirty="0" smtClean="0">
                <a:solidFill>
                  <a:srgbClr val="660033"/>
                </a:solidFill>
                <a:latin typeface="Times New Roman"/>
                <a:ea typeface="Times New Roman"/>
              </a:rPr>
              <a:t>нарушения</a:t>
            </a:r>
            <a:r>
              <a:rPr lang="ru-RU" sz="2000" b="1" dirty="0">
                <a:solidFill>
                  <a:srgbClr val="660033"/>
                </a:solidFill>
                <a:latin typeface="Times New Roman"/>
                <a:ea typeface="Times New Roman"/>
              </a:rPr>
              <a:t>:</a:t>
            </a:r>
            <a:endParaRPr dirty="0">
              <a:solidFill>
                <a:srgbClr val="660033"/>
              </a:solidFill>
            </a:endParaRPr>
          </a:p>
          <a:p>
            <a:pPr algn="ctr">
              <a:lnSpc>
                <a:spcPct val="100000"/>
              </a:lnSpc>
            </a:pPr>
            <a:endParaRPr dirty="0">
              <a:solidFill>
                <a:srgbClr val="660033"/>
              </a:solidFill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7640" y="404640"/>
            <a:ext cx="8928360" cy="63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дезинфицирующих средств, использование дезинфицирующих средств не обладающих вирулицидным (инактивирующим вирусы) действием, </a:t>
            </a: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дезинфицирующих </a:t>
            </a:r>
            <a: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вирулицидным действием в концентрациях не инактивирующих вирусы. </a:t>
            </a:r>
          </a:p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4" name="AutoShape 4" descr="ÐÐ°ÑÑÐ¸Ð½ÐºÐ¸ Ð¿Ð¾ Ð·Ð°Ð¿ÑÐ¾ÑÑ ÑÐºÐ¾Ð»ÑÐ½ÑÐ¹ ÑÐ¿Ð¾ÑÑÐ·Ð°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ÑÐºÐ¾Ð»ÑÐ½ÑÐ¹ ÑÐ¿Ð¾ÑÑÐ·Ð°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ÑÐºÐ¾Ð»ÑÐ½ÑÐ¹ ÑÐ¿Ð¾ÑÑÐ·Ð°Ð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blob:https://web.whatsapp.com/0e656304-ef26-42db-974c-467a7c7e892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whatsapp.com/0e656304-ef26-42db-974c-467a7c7e892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66004"/>
            <a:ext cx="2228850" cy="2778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4" y="1575854"/>
            <a:ext cx="2589334" cy="27783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375" y="1705387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использовать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6074" y="1705387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е использовать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8192" y="1705387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е использовать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771166"/>
            <a:ext cx="2430227" cy="1969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54" y="4771166"/>
            <a:ext cx="1733255" cy="1969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975" y="4391984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Пример правильного использования: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4985" y="484912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Сертификат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8" y="1576735"/>
            <a:ext cx="3636913" cy="277748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896074" y="2203371"/>
            <a:ext cx="1939955" cy="513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9" y="4803691"/>
            <a:ext cx="4119728" cy="1969472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037992" y="5367692"/>
            <a:ext cx="2259623" cy="4264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277237" y="1575854"/>
            <a:ext cx="2903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Концентрация рабочего раствора не соответствует инструкции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7456" y="4876209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Концентрация соответствует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919309" y="3507563"/>
            <a:ext cx="711335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 smtClean="0">
                <a:latin typeface="Times New Roman" panose="02020603050405020304" pitchFamily="18" charset="0"/>
              </a:rPr>
              <a:t>Штраф за эти нарушения по части 2 статьи 6.3 КоАП РФ: </a:t>
            </a:r>
          </a:p>
          <a:p>
            <a:pPr indent="342900" algn="just"/>
            <a:r>
              <a:rPr lang="ru-RU" sz="1600" dirty="0" smtClean="0">
                <a:latin typeface="Times New Roman" panose="02020603050405020304" pitchFamily="18" charset="0"/>
              </a:rPr>
              <a:t>Индивидуальные предприниматель - от 50.000 рублей до 150.000 рублей;</a:t>
            </a:r>
          </a:p>
          <a:p>
            <a:pPr indent="342900" algn="just"/>
            <a:r>
              <a:rPr lang="ru-RU" sz="1600" dirty="0" smtClean="0">
                <a:latin typeface="Times New Roman" panose="02020603050405020304" pitchFamily="18" charset="0"/>
              </a:rPr>
              <a:t>Юридическое лицо -  от 200.000 </a:t>
            </a:r>
            <a:r>
              <a:rPr lang="ru-RU" sz="1600" dirty="0">
                <a:latin typeface="Times New Roman" panose="02020603050405020304" pitchFamily="18" charset="0"/>
              </a:rPr>
              <a:t>рублей </a:t>
            </a:r>
            <a:r>
              <a:rPr lang="ru-RU" sz="1600" dirty="0" smtClean="0">
                <a:latin typeface="Times New Roman" panose="02020603050405020304" pitchFamily="18" charset="0"/>
              </a:rPr>
              <a:t> до 500.000 рублей.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76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7640" y="116640"/>
            <a:ext cx="8856360" cy="359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ru-RU" sz="1600" strike="noStrike" dirty="0" smtClean="0">
                <a:solidFill>
                  <a:srgbClr val="660033"/>
                </a:solidFill>
                <a:latin typeface="Century Gothic"/>
              </a:rPr>
              <a:t>2. </a:t>
            </a:r>
            <a:r>
              <a:rPr lang="ru-RU" sz="1600" dirty="0">
                <a:solidFill>
                  <a:srgbClr val="660033"/>
                </a:solidFill>
                <a:latin typeface="Century Gothic"/>
              </a:rPr>
              <a:t>О</a:t>
            </a:r>
            <a:r>
              <a:rPr lang="ru-RU" sz="1600" strike="noStrike" dirty="0" smtClean="0">
                <a:solidFill>
                  <a:srgbClr val="660033"/>
                </a:solidFill>
                <a:latin typeface="Century Gothic"/>
              </a:rPr>
              <a:t>тделка помещений и инвентаря не позволяют проводить дезинфекцию</a:t>
            </a:r>
            <a:endParaRPr sz="1600" dirty="0"/>
          </a:p>
        </p:txBody>
      </p:sp>
      <p:sp>
        <p:nvSpPr>
          <p:cNvPr id="98" name="CustomShape 2"/>
          <p:cNvSpPr/>
          <p:nvPr/>
        </p:nvSpPr>
        <p:spPr>
          <a:xfrm>
            <a:off x="107640" y="404640"/>
            <a:ext cx="8928360" cy="63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902" y="634482"/>
            <a:ext cx="3405674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Типовые нарушения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8567" y="625905"/>
            <a:ext cx="3060441" cy="44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нужно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8" y="1158667"/>
            <a:ext cx="3405676" cy="1464907"/>
          </a:xfrm>
          <a:prstGeom prst="rect">
            <a:avLst/>
          </a:prstGeom>
        </p:spPr>
      </p:pic>
      <p:pic>
        <p:nvPicPr>
          <p:cNvPr id="1027" name="Рисунок 17" descr="D:\YandexDisk\Private\ДЕТИ\№8 рябинка\11.2018\фотки\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" b="13792"/>
          <a:stretch/>
        </p:blipFill>
        <p:spPr bwMode="auto">
          <a:xfrm>
            <a:off x="342948" y="4823776"/>
            <a:ext cx="3349821" cy="162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2948" y="6500106"/>
            <a:ext cx="3391579" cy="289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Напольная плитка с трещинами, частично не закреплена</a:t>
            </a:r>
            <a:endParaRPr lang="ru-RU" sz="9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900" y="4467654"/>
            <a:ext cx="3391579" cy="262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Инвентарь изношен, выполнен из материала, не позволяющего применять моющие средства</a:t>
            </a:r>
            <a:endParaRPr lang="ru-RU" sz="9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045" y="2619152"/>
            <a:ext cx="3391579" cy="17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ефекты внутренней отделки линолеума    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000" dirty="0"/>
              <a:t> </a:t>
            </a:r>
            <a:endParaRPr lang="ru-RU" b="0" i="0" u="none" strike="noStrike" baseline="0" dirty="0" smtClean="0">
              <a:latin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" b="7955"/>
          <a:stretch/>
        </p:blipFill>
        <p:spPr>
          <a:xfrm>
            <a:off x="4184285" y="2945632"/>
            <a:ext cx="4373764" cy="16763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85" y="1118316"/>
            <a:ext cx="4373764" cy="1674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9771" y="1962798"/>
            <a:ext cx="1546126" cy="337089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177502" y="4931401"/>
            <a:ext cx="4373764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Штраф за эти нарушения по части 2 статьи 6.3 КоАП РФ: 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Индивидуальные предприниматель - от 50.000 рублей до 150.000 рублей;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Юридическое лицо -  от 200.000 </a:t>
            </a:r>
            <a:r>
              <a:rPr lang="ru-RU" dirty="0">
                <a:latin typeface="Times New Roman" panose="02020603050405020304" pitchFamily="18" charset="0"/>
              </a:rPr>
              <a:t>рублей </a:t>
            </a:r>
            <a:r>
              <a:rPr lang="ru-RU" dirty="0" smtClean="0">
                <a:latin typeface="Times New Roman" panose="02020603050405020304" pitchFamily="18" charset="0"/>
              </a:rPr>
              <a:t> до 500.000 рублей.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7640" y="1"/>
            <a:ext cx="8856360" cy="879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endParaRPr dirty="0"/>
          </a:p>
          <a:p>
            <a:pPr algn="ctr"/>
            <a:endParaRPr lang="ru-RU" b="1" strike="noStrike" dirty="0" smtClean="0">
              <a:solidFill>
                <a:srgbClr val="660033"/>
              </a:solidFill>
              <a:latin typeface="Century Gothic"/>
            </a:endParaRPr>
          </a:p>
          <a:p>
            <a:pPr algn="ctr"/>
            <a:endParaRPr lang="ru-RU" b="1" dirty="0">
              <a:solidFill>
                <a:srgbClr val="660033"/>
              </a:solidFill>
              <a:latin typeface="Century Gothic"/>
            </a:endParaRPr>
          </a:p>
          <a:p>
            <a:pPr algn="ctr"/>
            <a:endParaRPr lang="ru-RU" b="1" strike="noStrike" dirty="0" smtClean="0">
              <a:solidFill>
                <a:srgbClr val="660033"/>
              </a:solidFill>
              <a:latin typeface="Century Gothic"/>
            </a:endParaRPr>
          </a:p>
          <a:p>
            <a:pPr algn="ctr"/>
            <a:endParaRPr lang="ru-RU" b="1" dirty="0">
              <a:solidFill>
                <a:srgbClr val="660033"/>
              </a:solidFill>
              <a:latin typeface="Century Gothic"/>
            </a:endParaRPr>
          </a:p>
          <a:p>
            <a:pPr algn="ctr"/>
            <a:endParaRPr lang="ru-RU" b="1" strike="noStrike" dirty="0" smtClean="0">
              <a:solidFill>
                <a:srgbClr val="660033"/>
              </a:solidFill>
              <a:latin typeface="Century Gothic"/>
            </a:endParaRPr>
          </a:p>
          <a:p>
            <a:pPr algn="ctr"/>
            <a:endParaRPr lang="ru-RU" b="1" dirty="0">
              <a:solidFill>
                <a:srgbClr val="660033"/>
              </a:solidFill>
              <a:latin typeface="Century Gothic"/>
            </a:endParaRPr>
          </a:p>
          <a:p>
            <a:r>
              <a:rPr lang="ru-RU" dirty="0" smtClean="0">
                <a:solidFill>
                  <a:srgbClr val="660033"/>
                </a:solidFill>
                <a:latin typeface="Century Gothic"/>
              </a:rPr>
              <a:t>3. Отсутствуют оборудование по обеззараживанию воздуха, кожные антисептики, средства измерения температуры</a:t>
            </a:r>
            <a:endParaRPr lang="ru-RU" dirty="0"/>
          </a:p>
        </p:txBody>
      </p:sp>
      <p:sp>
        <p:nvSpPr>
          <p:cNvPr id="98" name="CustomShape 2"/>
          <p:cNvSpPr/>
          <p:nvPr/>
        </p:nvSpPr>
        <p:spPr>
          <a:xfrm>
            <a:off x="107640" y="404640"/>
            <a:ext cx="8928360" cy="63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000" dirty="0"/>
              <a:t> </a:t>
            </a:r>
            <a:endParaRPr lang="ru-RU" b="0" i="0" u="none" strike="noStrike" baseline="0" dirty="0" smtClean="0">
              <a:latin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67" y="3678108"/>
            <a:ext cx="2512501" cy="29393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396" y="1829606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Пример правильного использования: 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3868615" y="1524000"/>
            <a:ext cx="1101970" cy="2729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3950677" y="2356339"/>
            <a:ext cx="2432990" cy="11985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963311" y="2830455"/>
            <a:ext cx="1295796" cy="1885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>
            <a:off x="806970" y="2867096"/>
            <a:ext cx="1250291" cy="1966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nm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3" y="3590581"/>
            <a:ext cx="22066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nm\Desktop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21" y="3554905"/>
            <a:ext cx="2389188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nm\Desktop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37" y="980809"/>
            <a:ext cx="3675063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26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7640" y="116640"/>
            <a:ext cx="8856360" cy="5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r>
              <a:rPr lang="ru-RU" strike="noStrike" dirty="0" smtClean="0">
                <a:solidFill>
                  <a:srgbClr val="660033"/>
                </a:solidFill>
                <a:latin typeface="Century Gothic"/>
              </a:rPr>
              <a:t>4. Отсутствие средств индивидуальной защиты (маски, перчатки), или их ношение - формально</a:t>
            </a: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107640" y="404640"/>
            <a:ext cx="8928360" cy="63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7098" y="652063"/>
            <a:ext cx="3405674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Типовые нарушения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9097" y="609987"/>
            <a:ext cx="3060441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нужно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000" dirty="0"/>
              <a:t> </a:t>
            </a:r>
            <a:endParaRPr lang="ru-RU" b="0" i="0" u="none" strike="noStrike" baseline="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5692" b="19183"/>
          <a:stretch/>
        </p:blipFill>
        <p:spPr>
          <a:xfrm>
            <a:off x="394628" y="1248509"/>
            <a:ext cx="2013439" cy="20222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52632" b="12479"/>
          <a:stretch/>
        </p:blipFill>
        <p:spPr>
          <a:xfrm>
            <a:off x="408730" y="3358278"/>
            <a:ext cx="2013439" cy="19122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8385" r="51765" b="57837"/>
          <a:stretch/>
        </p:blipFill>
        <p:spPr>
          <a:xfrm>
            <a:off x="6154614" y="1248509"/>
            <a:ext cx="1732085" cy="1784837"/>
          </a:xfrm>
          <a:prstGeom prst="rect">
            <a:avLst/>
          </a:prstGeom>
        </p:spPr>
      </p:pic>
      <p:pic>
        <p:nvPicPr>
          <p:cNvPr id="2054" name="Picture 6" descr="https://www.izh.ru/res_ru/0_news_65935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25" y="3410254"/>
            <a:ext cx="3371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C:\Users\Капустин\Desktop\ИРИНА\Проверка без Взаимодействия\По алкоголю\АО Тандер Нефтяников 35\Фото\image-20-12-21-03-35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88" r="43975" b="25217"/>
          <a:stretch/>
        </p:blipFill>
        <p:spPr bwMode="auto">
          <a:xfrm>
            <a:off x="2982807" y="1287097"/>
            <a:ext cx="2125980" cy="40268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81413" y="5371447"/>
            <a:ext cx="850881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Штраф за эти нарушения по части 2 статьи 6.3 КоАП РФ: </a:t>
            </a:r>
          </a:p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Индивидуальные предприниматель - от 50.000 рублей до 150.000 рублей;</a:t>
            </a:r>
          </a:p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Юридическое лицо -  от 200.000 </a:t>
            </a:r>
            <a:r>
              <a:rPr lang="ru-RU" sz="1400" dirty="0">
                <a:latin typeface="Times New Roman" panose="02020603050405020304" pitchFamily="18" charset="0"/>
              </a:rPr>
              <a:t>рублей </a:t>
            </a:r>
            <a:r>
              <a:rPr lang="ru-RU" sz="1400" dirty="0" smtClean="0">
                <a:latin typeface="Times New Roman" panose="02020603050405020304" pitchFamily="18" charset="0"/>
              </a:rPr>
              <a:t> до 500.000 рублей.</a:t>
            </a:r>
          </a:p>
          <a:p>
            <a:pPr indent="34290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Либо по части 1 статьи 20.6.1 КоАП РФ: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Индивидуальные предприниматель - от </a:t>
            </a:r>
            <a:r>
              <a:rPr lang="ru-RU" sz="1400" dirty="0" smtClean="0">
                <a:latin typeface="Times New Roman" panose="02020603050405020304" pitchFamily="18" charset="0"/>
              </a:rPr>
              <a:t>30.000 </a:t>
            </a:r>
            <a:r>
              <a:rPr lang="ru-RU" sz="1400" dirty="0">
                <a:latin typeface="Times New Roman" panose="02020603050405020304" pitchFamily="18" charset="0"/>
              </a:rPr>
              <a:t>рублей до </a:t>
            </a:r>
            <a:r>
              <a:rPr lang="ru-RU" sz="1400" dirty="0" smtClean="0">
                <a:latin typeface="Times New Roman" panose="02020603050405020304" pitchFamily="18" charset="0"/>
              </a:rPr>
              <a:t>50.000 </a:t>
            </a:r>
            <a:r>
              <a:rPr lang="ru-RU" sz="1400" dirty="0">
                <a:latin typeface="Times New Roman" panose="02020603050405020304" pitchFamily="18" charset="0"/>
              </a:rPr>
              <a:t>рублей;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Юридическое лицо - </a:t>
            </a:r>
            <a:r>
              <a:rPr lang="ru-RU" sz="1400" dirty="0" smtClean="0">
                <a:latin typeface="Times New Roman" panose="02020603050405020304" pitchFamily="18" charset="0"/>
              </a:rPr>
              <a:t>от 100.000 </a:t>
            </a:r>
            <a:r>
              <a:rPr lang="ru-RU" sz="1400" dirty="0">
                <a:latin typeface="Times New Roman" panose="02020603050405020304" pitchFamily="18" charset="0"/>
              </a:rPr>
              <a:t>рублей  до </a:t>
            </a:r>
            <a:r>
              <a:rPr lang="ru-RU" sz="1400" dirty="0" smtClean="0">
                <a:latin typeface="Times New Roman" panose="02020603050405020304" pitchFamily="18" charset="0"/>
              </a:rPr>
              <a:t>300.000 </a:t>
            </a:r>
            <a:r>
              <a:rPr lang="ru-RU" sz="1400" dirty="0">
                <a:latin typeface="Times New Roman" panose="02020603050405020304" pitchFamily="18" charset="0"/>
              </a:rPr>
              <a:t>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74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7640" y="116640"/>
            <a:ext cx="8856360" cy="517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endParaRPr dirty="0"/>
          </a:p>
          <a:p>
            <a:r>
              <a:rPr lang="ru-RU" dirty="0" smtClean="0">
                <a:solidFill>
                  <a:srgbClr val="660033"/>
                </a:solidFill>
                <a:latin typeface="Century Gothic"/>
              </a:rPr>
              <a:t>5. Отсутствие разметки, позволяющей оценить соблюдение социальной дистанции</a:t>
            </a: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107640" y="404640"/>
            <a:ext cx="8928360" cy="63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1895" y="634481"/>
            <a:ext cx="3405674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Типовые нарушения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3559" y="634481"/>
            <a:ext cx="3060441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можно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000" dirty="0"/>
              <a:t> </a:t>
            </a:r>
            <a:endParaRPr lang="ru-RU" b="0" i="0" u="none" strike="noStrike" baseline="0" dirty="0" smtClean="0">
              <a:latin typeface="Times New Roman" panose="02020603050405020304" pitchFamily="18" charset="0"/>
            </a:endParaRPr>
          </a:p>
        </p:txBody>
      </p:sp>
      <p:pic>
        <p:nvPicPr>
          <p:cNvPr id="15" name="Рисунок 14" descr="C:\Users\User\Desktop\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4" y="1299002"/>
            <a:ext cx="2332394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5" r="41111"/>
          <a:stretch/>
        </p:blipFill>
        <p:spPr>
          <a:xfrm>
            <a:off x="2831123" y="1299002"/>
            <a:ext cx="2145323" cy="2868551"/>
          </a:xfrm>
          <a:prstGeom prst="rect">
            <a:avLst/>
          </a:prstGeom>
        </p:spPr>
      </p:pic>
      <p:pic>
        <p:nvPicPr>
          <p:cNvPr id="3074" name="Picture 2" descr="3m-black-yellow-marking-t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9" y="1299002"/>
            <a:ext cx="3368553" cy="27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solnechnogorsk.ru/upload/gallery/395/109895_2cc9cfb6ab39a6da0084d1a9e9e30d79d9038b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59" y="4167552"/>
            <a:ext cx="3132441" cy="27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3494" y="4875431"/>
            <a:ext cx="5444212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Штраф за эти нарушения по части 2 статьи 6.3 КоАП РФ: </a:t>
            </a:r>
          </a:p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Индивидуальные предприниматель - от 50.000 рублей до 150.000 рублей;</a:t>
            </a:r>
          </a:p>
          <a:p>
            <a:pPr indent="342900" algn="just"/>
            <a:r>
              <a:rPr lang="ru-RU" sz="1400" dirty="0" smtClean="0">
                <a:latin typeface="Times New Roman" panose="02020603050405020304" pitchFamily="18" charset="0"/>
              </a:rPr>
              <a:t>Юридическое лицо -  от 200.000 </a:t>
            </a:r>
            <a:r>
              <a:rPr lang="ru-RU" sz="1400" dirty="0">
                <a:latin typeface="Times New Roman" panose="02020603050405020304" pitchFamily="18" charset="0"/>
              </a:rPr>
              <a:t>рублей </a:t>
            </a:r>
            <a:r>
              <a:rPr lang="ru-RU" sz="1400" dirty="0" smtClean="0">
                <a:latin typeface="Times New Roman" panose="02020603050405020304" pitchFamily="18" charset="0"/>
              </a:rPr>
              <a:t> до 500.000 рублей.</a:t>
            </a:r>
          </a:p>
          <a:p>
            <a:pPr indent="342900"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Либо по части 1 статьи 20.6.1 КоАП РФ: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Индивидуальные предприниматель - от </a:t>
            </a:r>
            <a:r>
              <a:rPr lang="ru-RU" sz="1400" dirty="0" smtClean="0">
                <a:latin typeface="Times New Roman" panose="02020603050405020304" pitchFamily="18" charset="0"/>
              </a:rPr>
              <a:t>30.000 </a:t>
            </a:r>
            <a:r>
              <a:rPr lang="ru-RU" sz="1400" dirty="0">
                <a:latin typeface="Times New Roman" panose="02020603050405020304" pitchFamily="18" charset="0"/>
              </a:rPr>
              <a:t>рублей до </a:t>
            </a:r>
            <a:r>
              <a:rPr lang="ru-RU" sz="1400" dirty="0" smtClean="0">
                <a:latin typeface="Times New Roman" panose="02020603050405020304" pitchFamily="18" charset="0"/>
              </a:rPr>
              <a:t>50.000 </a:t>
            </a:r>
            <a:r>
              <a:rPr lang="ru-RU" sz="1400" dirty="0">
                <a:latin typeface="Times New Roman" panose="02020603050405020304" pitchFamily="18" charset="0"/>
              </a:rPr>
              <a:t>рублей;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Юридическое лицо - </a:t>
            </a:r>
            <a:r>
              <a:rPr lang="ru-RU" sz="1400" dirty="0" smtClean="0">
                <a:latin typeface="Times New Roman" panose="02020603050405020304" pitchFamily="18" charset="0"/>
              </a:rPr>
              <a:t>от 100.000 </a:t>
            </a:r>
            <a:r>
              <a:rPr lang="ru-RU" sz="1400" dirty="0">
                <a:latin typeface="Times New Roman" panose="02020603050405020304" pitchFamily="18" charset="0"/>
              </a:rPr>
              <a:t>рублей  до </a:t>
            </a:r>
            <a:r>
              <a:rPr lang="ru-RU" sz="1400" dirty="0" smtClean="0">
                <a:latin typeface="Times New Roman" panose="02020603050405020304" pitchFamily="18" charset="0"/>
              </a:rPr>
              <a:t>300.000 </a:t>
            </a:r>
            <a:r>
              <a:rPr lang="ru-RU" sz="1400" dirty="0">
                <a:latin typeface="Times New Roman" panose="02020603050405020304" pitchFamily="18" charset="0"/>
              </a:rPr>
              <a:t>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5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БНОВЛЕНИЕ: Человек без маски в заведениях сферы обслуживания – штраф  бизнесу от 3400-5100 грн. Вот при каких условиях — RetailersU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5630"/>
          <a:stretch/>
        </p:blipFill>
        <p:spPr bwMode="auto">
          <a:xfrm flipH="1">
            <a:off x="6260841" y="3616086"/>
            <a:ext cx="2708032" cy="19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магазинах Ганцевичей запретили обслуживать посетителей без маски -  Ганцевичи. Газета «Ганцавiцкi час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t="1813" r="17132" b="24921"/>
          <a:stretch/>
        </p:blipFill>
        <p:spPr bwMode="auto">
          <a:xfrm>
            <a:off x="57956" y="756483"/>
            <a:ext cx="3188677" cy="19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72"/>
          <a:stretch/>
        </p:blipFill>
        <p:spPr>
          <a:xfrm flipH="1">
            <a:off x="5470140" y="777719"/>
            <a:ext cx="3338428" cy="18443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79301" y="3701412"/>
            <a:ext cx="3233058" cy="65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Как нужно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92993" y="138946"/>
            <a:ext cx="3405674" cy="98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Типовые нарушения</a:t>
            </a:r>
          </a:p>
          <a:p>
            <a:pPr algn="ctr"/>
            <a:r>
              <a:rPr lang="ru-RU" dirty="0" smtClean="0"/>
              <a:t>Обслуживание потребителей без маски  </a:t>
            </a:r>
            <a:endParaRPr lang="ru-RU" dirty="0"/>
          </a:p>
        </p:txBody>
      </p:sp>
      <p:pic>
        <p:nvPicPr>
          <p:cNvPr id="1036" name="Picture 12" descr="Штраф за нарушение режима самоизоляции: мошенники придумали новый способ  обмана тамбовчан - Тамбовская жиз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3" y="2720375"/>
            <a:ext cx="1342041" cy="9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55584" y="2712437"/>
            <a:ext cx="668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Отказ в продаже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потребителю или его обслуживание без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маски — пример разумного поведения участника гражданских правоотношений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076" y="4092259"/>
            <a:ext cx="3915509" cy="207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Такой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отказ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является исполнением требований законов в период режима повышенной готовности,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введённого в целях предотвращения распространения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СOVID-2019 и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не является нарушением прав потребителей</a:t>
            </a:r>
            <a:endParaRPr lang="ru-RU" b="1" dirty="0"/>
          </a:p>
        </p:txBody>
      </p:sp>
      <p:pic>
        <p:nvPicPr>
          <p:cNvPr id="1028" name="Picture 4" descr="Юристы пояснили, могут ли магазины отказаться пустить посетителя без маски  - NEWS.ru — 23.10.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6615" r="47402" b="24764"/>
          <a:stretch/>
        </p:blipFill>
        <p:spPr bwMode="auto">
          <a:xfrm>
            <a:off x="4126523" y="4862561"/>
            <a:ext cx="3012831" cy="18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996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solidFill>
            <a:schemeClr val="tx2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389</Words>
  <Application>Microsoft Office PowerPoint</Application>
  <PresentationFormat>Экран (4:3)</PresentationFormat>
  <Paragraphs>65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KHAKIMOVA</dc:creator>
  <cp:lastModifiedBy>Nikita M. Kotlyar</cp:lastModifiedBy>
  <cp:revision>131</cp:revision>
  <dcterms:modified xsi:type="dcterms:W3CDTF">2022-02-18T12:49:20Z</dcterms:modified>
</cp:coreProperties>
</file>