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57" r:id="rId7"/>
    <p:sldId id="268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7" r:id="rId16"/>
    <p:sldId id="269" r:id="rId17"/>
    <p:sldId id="274" r:id="rId18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9B4E-1553-4A3D-8BE5-ACEFB9874DA5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83C9-2D20-404B-99D8-D67C07193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2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9B4E-1553-4A3D-8BE5-ACEFB9874DA5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83C9-2D20-404B-99D8-D67C07193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51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9B4E-1553-4A3D-8BE5-ACEFB9874DA5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83C9-2D20-404B-99D8-D67C07193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9B4E-1553-4A3D-8BE5-ACEFB9874DA5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83C9-2D20-404B-99D8-D67C07193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32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9B4E-1553-4A3D-8BE5-ACEFB9874DA5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83C9-2D20-404B-99D8-D67C07193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59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9B4E-1553-4A3D-8BE5-ACEFB9874DA5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83C9-2D20-404B-99D8-D67C07193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64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9B4E-1553-4A3D-8BE5-ACEFB9874DA5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83C9-2D20-404B-99D8-D67C07193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30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9B4E-1553-4A3D-8BE5-ACEFB9874DA5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83C9-2D20-404B-99D8-D67C07193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27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9B4E-1553-4A3D-8BE5-ACEFB9874DA5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83C9-2D20-404B-99D8-D67C07193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06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9B4E-1553-4A3D-8BE5-ACEFB9874DA5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83C9-2D20-404B-99D8-D67C07193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48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9B4E-1553-4A3D-8BE5-ACEFB9874DA5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83C9-2D20-404B-99D8-D67C07193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99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59B4E-1553-4A3D-8BE5-ACEFB9874DA5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83C9-2D20-404B-99D8-D67C07193E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06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2"/>
            <a:ext cx="9699009" cy="2862783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«Общественный </a:t>
            </a:r>
            <a:r>
              <a:rPr lang="ru-RU" sz="4400" b="1" dirty="0">
                <a:solidFill>
                  <a:srgbClr val="FF0000"/>
                </a:solidFill>
              </a:rPr>
              <a:t>контроль на потребительском рынке, как механизм, дополняющий функции, недоступные государственному надзору в сфере защиты прав </a:t>
            </a:r>
            <a:r>
              <a:rPr lang="ru-RU" sz="4400" b="1" dirty="0" smtClean="0">
                <a:solidFill>
                  <a:srgbClr val="FF0000"/>
                </a:solidFill>
              </a:rPr>
              <a:t>потребителей»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9009" y="4611973"/>
            <a:ext cx="9144000" cy="1655762"/>
          </a:xfrm>
        </p:spPr>
        <p:txBody>
          <a:bodyPr/>
          <a:lstStyle/>
          <a:p>
            <a:pPr algn="r"/>
            <a:r>
              <a:rPr lang="ru-RU" dirty="0" smtClean="0"/>
              <a:t>Заместитель руководителя</a:t>
            </a:r>
          </a:p>
          <a:p>
            <a:pPr algn="r"/>
            <a:r>
              <a:rPr lang="ru-RU" dirty="0" smtClean="0"/>
              <a:t>Управления Роспотребнадзора по ХМАО – Югре</a:t>
            </a:r>
          </a:p>
          <a:p>
            <a:pPr algn="r"/>
            <a:r>
              <a:rPr lang="ru-RU" dirty="0" smtClean="0"/>
              <a:t>Инна Витальевна Кудрявцева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3999" y="208784"/>
            <a:ext cx="9598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Межрегиональная научно-практическая конференция «Здоровье югорчан – приоритет санитарно-эпидемиологической службы </a:t>
            </a:r>
            <a:r>
              <a:rPr lang="ru-RU" b="1" dirty="0" smtClean="0">
                <a:solidFill>
                  <a:srgbClr val="FF0000"/>
                </a:solidFill>
              </a:rPr>
              <a:t>Югры»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40322" y="5944569"/>
            <a:ext cx="2465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г. Ханты-Мансийск</a:t>
            </a:r>
          </a:p>
          <a:p>
            <a:pPr algn="ctr"/>
            <a:r>
              <a:rPr lang="ru-RU" dirty="0"/>
              <a:t>5-6 октября 2017 года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008" y="0"/>
            <a:ext cx="12375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694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76045" cy="57657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Продолжение ст. 20 ФЗ от 21.07.2014 N 212-ФЗ "Об основах общественного контроля в РФ»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388" y="941696"/>
            <a:ext cx="11204812" cy="570476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1600" dirty="0">
                <a:solidFill>
                  <a:prstClr val="black"/>
                </a:solidFill>
              </a:rPr>
              <a:t>7. </a:t>
            </a:r>
            <a:r>
              <a:rPr lang="ru-RU" sz="2400" dirty="0">
                <a:solidFill>
                  <a:prstClr val="black"/>
                </a:solidFill>
              </a:rPr>
              <a:t>По результатам общественной проверки ее организатор подготавливает итоговый документ (</a:t>
            </a:r>
            <a:r>
              <a:rPr lang="ru-RU" sz="2400" b="1" dirty="0">
                <a:solidFill>
                  <a:srgbClr val="C00000"/>
                </a:solidFill>
              </a:rPr>
              <a:t>акт</a:t>
            </a:r>
            <a:r>
              <a:rPr lang="ru-RU" sz="2400" dirty="0">
                <a:solidFill>
                  <a:prstClr val="black"/>
                </a:solidFill>
              </a:rPr>
              <a:t>), который должен содержать:</a:t>
            </a:r>
          </a:p>
          <a:p>
            <a:pPr marL="971550" lvl="1" indent="-514350">
              <a:buFont typeface="+mj-lt"/>
              <a:buAutoNum type="arabicParenR"/>
            </a:pPr>
            <a:r>
              <a:rPr lang="ru-RU" dirty="0">
                <a:solidFill>
                  <a:prstClr val="black"/>
                </a:solidFill>
              </a:rPr>
              <a:t>основания для проведения общественной проверки,</a:t>
            </a:r>
          </a:p>
          <a:p>
            <a:pPr marL="971550" lvl="1" indent="-514350">
              <a:buFont typeface="+mj-lt"/>
              <a:buAutoNum type="arabicParenR"/>
            </a:pPr>
            <a:r>
              <a:rPr lang="ru-RU" dirty="0">
                <a:solidFill>
                  <a:prstClr val="black"/>
                </a:solidFill>
              </a:rPr>
              <a:t>перечень документов и других материалов, изученных в ходе общественной проверки, </a:t>
            </a:r>
          </a:p>
          <a:p>
            <a:pPr marL="971550" lvl="1" indent="-514350">
              <a:buFont typeface="+mj-lt"/>
              <a:buAutoNum type="arabicParenR"/>
            </a:pPr>
            <a:r>
              <a:rPr lang="ru-RU" dirty="0">
                <a:solidFill>
                  <a:prstClr val="black"/>
                </a:solidFill>
              </a:rPr>
              <a:t>установленные и документально подтвержденные факты и обстоятельства нарушения прав и свобод человека и гражданина, прав и законных интересов общественных объединений и иных негосударственных некоммерческих организаций </a:t>
            </a:r>
            <a:r>
              <a:rPr lang="ru-RU" b="1" dirty="0">
                <a:solidFill>
                  <a:srgbClr val="C00000"/>
                </a:solidFill>
              </a:rPr>
              <a:t>или</a:t>
            </a:r>
          </a:p>
          <a:p>
            <a:pPr marL="971550" lvl="1" indent="-514350">
              <a:buFont typeface="+mj-lt"/>
              <a:buAutoNum type="arabicParenR"/>
            </a:pPr>
            <a:r>
              <a:rPr lang="ru-RU" dirty="0">
                <a:solidFill>
                  <a:prstClr val="black"/>
                </a:solidFill>
              </a:rPr>
              <a:t>запись об отсутствии таковых,</a:t>
            </a:r>
          </a:p>
          <a:p>
            <a:pPr marL="971550" lvl="1" indent="-514350">
              <a:buFont typeface="+mj-lt"/>
              <a:buAutoNum type="arabicParenR"/>
            </a:pPr>
            <a:r>
              <a:rPr lang="ru-RU" dirty="0">
                <a:solidFill>
                  <a:prstClr val="black"/>
                </a:solidFill>
              </a:rPr>
              <a:t>выводы о результатах общественной проверки и</a:t>
            </a:r>
          </a:p>
          <a:p>
            <a:pPr marL="971550" lvl="1" indent="-514350">
              <a:buFont typeface="+mj-lt"/>
              <a:buAutoNum type="arabicParenR"/>
            </a:pPr>
            <a:r>
              <a:rPr lang="ru-RU" dirty="0">
                <a:solidFill>
                  <a:prstClr val="black"/>
                </a:solidFill>
              </a:rPr>
              <a:t>предложения и рекомендации по устранению выявленных нарушений.</a:t>
            </a:r>
          </a:p>
          <a:p>
            <a:pPr marL="0" indent="0">
              <a:buNone/>
            </a:pPr>
            <a:r>
              <a:rPr lang="ru-RU" sz="2400" dirty="0" smtClean="0"/>
              <a:t>8. Итоговый документ (</a:t>
            </a:r>
            <a:r>
              <a:rPr lang="ru-RU" sz="2400" b="1" dirty="0" smtClean="0">
                <a:solidFill>
                  <a:srgbClr val="C00000"/>
                </a:solidFill>
              </a:rPr>
              <a:t>акт</a:t>
            </a:r>
            <a:r>
              <a:rPr lang="ru-RU" sz="2400" dirty="0" smtClean="0"/>
              <a:t>) направляется руководителю проверяемых органа или организации, </a:t>
            </a:r>
            <a:r>
              <a:rPr lang="ru-RU" sz="2400" b="1" dirty="0" smtClean="0">
                <a:solidFill>
                  <a:srgbClr val="C00000"/>
                </a:solidFill>
              </a:rPr>
              <a:t>а также иным заинтересованным лицам</a:t>
            </a:r>
            <a:r>
              <a:rPr lang="ru-RU" sz="2400" dirty="0" smtClean="0"/>
              <a:t>, размещается субъектами общественного контроля в информационно-телекоммуникационной сети "Интернет".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513696" y="2893325"/>
            <a:ext cx="3330053" cy="117370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181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803340" cy="80858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Ст. 3 ФЗ от 21.07.2014 N 212-ФЗ "Об основах общественного контроля в Российской Федерации</a:t>
            </a:r>
            <a:r>
              <a:rPr lang="ru-RU" sz="2800" b="1" dirty="0" smtClean="0">
                <a:solidFill>
                  <a:srgbClr val="FF0000"/>
                </a:solidFill>
              </a:rPr>
              <a:t>"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407555" cy="39883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Граждане участвуют в осуществлении общественного контроля в качестве </a:t>
            </a:r>
            <a:r>
              <a:rPr lang="ru-RU" b="1" dirty="0">
                <a:solidFill>
                  <a:srgbClr val="FF0000"/>
                </a:solidFill>
              </a:rPr>
              <a:t>общественных инспекторов </a:t>
            </a:r>
            <a:r>
              <a:rPr lang="ru-RU" dirty="0"/>
              <a:t>и общественных экспертов в порядке, установленном настоящим Федеральным законом и </a:t>
            </a:r>
            <a:r>
              <a:rPr lang="ru-RU" dirty="0" smtClean="0"/>
              <a:t>др. ФЗ.</a:t>
            </a:r>
          </a:p>
          <a:p>
            <a:pPr marL="0" indent="0">
              <a:buNone/>
            </a:pPr>
            <a:r>
              <a:rPr lang="ru-RU" dirty="0"/>
              <a:t>5. Общественные объединения и иные негосударственные некоммерческие организации могут являться организаторами таких форм общественного контроля, как </a:t>
            </a:r>
            <a:r>
              <a:rPr lang="ru-RU" b="1" dirty="0">
                <a:solidFill>
                  <a:srgbClr val="FF0000"/>
                </a:solidFill>
              </a:rPr>
              <a:t>общественный мониторинг</a:t>
            </a:r>
            <a:r>
              <a:rPr lang="ru-RU" dirty="0"/>
              <a:t>, общественное обсуждение, а также принимать участие в осуществлении общественного контроля в других </a:t>
            </a:r>
            <a:r>
              <a:rPr lang="ru-RU" dirty="0" smtClean="0"/>
              <a:t>формах.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П. 7. Особенности осуществления общественного контроля профессиональными союзами и </a:t>
            </a:r>
            <a:r>
              <a:rPr lang="ru-RU" dirty="0" smtClean="0">
                <a:solidFill>
                  <a:srgbClr val="C00000"/>
                </a:solidFill>
              </a:rPr>
              <a:t>общественными объединениями потребителей могут устанавливаться соответствующими федеральными законами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56079" y="5542533"/>
            <a:ext cx="10167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Общественный </a:t>
            </a:r>
            <a:r>
              <a:rPr lang="ru-RU" b="1" dirty="0"/>
              <a:t>контроль осуществляется в формах </a:t>
            </a:r>
            <a:r>
              <a:rPr lang="ru-RU" b="1" dirty="0">
                <a:solidFill>
                  <a:srgbClr val="FF0000"/>
                </a:solidFill>
              </a:rPr>
              <a:t>общественного мониторинга</a:t>
            </a:r>
            <a:r>
              <a:rPr lang="ru-RU" b="1" dirty="0"/>
              <a:t>, </a:t>
            </a:r>
            <a:r>
              <a:rPr lang="ru-RU" b="1" dirty="0">
                <a:solidFill>
                  <a:srgbClr val="FF0000"/>
                </a:solidFill>
              </a:rPr>
              <a:t>общественной проверки</a:t>
            </a:r>
            <a:r>
              <a:rPr lang="ru-RU" b="1" dirty="0"/>
              <a:t>, </a:t>
            </a:r>
            <a:r>
              <a:rPr lang="ru-RU" b="1" dirty="0">
                <a:solidFill>
                  <a:srgbClr val="FF0000"/>
                </a:solidFill>
              </a:rPr>
              <a:t>общественной экспертизы</a:t>
            </a:r>
            <a:r>
              <a:rPr lang="ru-RU" b="1" dirty="0"/>
              <a:t>, в иных формах, не противоречащих ФЗ от 21.07.2014 №212-ФЗ, </a:t>
            </a:r>
            <a:r>
              <a:rPr lang="ru-RU" b="1" dirty="0" smtClean="0"/>
              <a:t>(</a:t>
            </a:r>
            <a:r>
              <a:rPr lang="ru-RU" b="1" dirty="0"/>
              <a:t>ч.1 ст. 18 ФЗ от 21.07.2014 №212-ФЗ)</a:t>
            </a:r>
          </a:p>
        </p:txBody>
      </p:sp>
    </p:spTree>
    <p:extLst>
      <p:ext uri="{BB962C8B-B14F-4D97-AF65-F5344CB8AC3E}">
        <p14:creationId xmlns:p14="http://schemas.microsoft.com/office/powerpoint/2010/main" val="1314851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943" y="242295"/>
            <a:ext cx="10953466" cy="42644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Закон РФ от 07.02.1992 N 2300-1"О защите прав потребителей"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797" y="668740"/>
            <a:ext cx="11300345" cy="597772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Статья 45. Права общественных объединений потребителей (их ассоциаций, союзов)</a:t>
            </a:r>
          </a:p>
          <a:p>
            <a:pPr marL="0" indent="0">
              <a:buNone/>
            </a:pPr>
            <a:r>
              <a:rPr lang="ru-RU" dirty="0" smtClean="0"/>
              <a:t>1. Граждане вправе объединяться на добровольной основе в общественные объединения потребителей (их ассоциации, союзы), которые осуществляют свою деятельность в соответствии с уставами указанных объединений (их ассоциаций, союзов) и законодательством РФ.</a:t>
            </a:r>
          </a:p>
          <a:p>
            <a:pPr marL="0" indent="0">
              <a:buNone/>
            </a:pPr>
            <a:r>
              <a:rPr lang="ru-RU" dirty="0" smtClean="0"/>
              <a:t>2. Общественные объединения потребителей (их ассоциации, союзы) для осуществления своих уставных целей </a:t>
            </a:r>
            <a:r>
              <a:rPr lang="ru-RU" b="1" dirty="0" smtClean="0">
                <a:solidFill>
                  <a:srgbClr val="C00000"/>
                </a:solidFill>
              </a:rPr>
              <a:t>вправе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участвовать в разработке обязательных требований к товарам (работам, услугам), а также проектов законов и иных нормативных правовых актов Российской Федерации, регулирующих отношения в области защиты прав потребителей;</a:t>
            </a:r>
          </a:p>
          <a:p>
            <a:r>
              <a:rPr lang="ru-RU" dirty="0" smtClean="0"/>
              <a:t>проводить независимую экспертизу качества, безопасности товаров (работ, услуг), а также соответствия потребительских свойств товаров (работ, услуг) заявленной продавцами (изготовителями, исполнителями) информации о них;</a:t>
            </a:r>
          </a:p>
          <a:p>
            <a:r>
              <a:rPr lang="ru-RU" dirty="0" smtClean="0"/>
              <a:t>осуществлять </a:t>
            </a:r>
            <a:r>
              <a:rPr lang="ru-RU" b="1" dirty="0" smtClean="0">
                <a:solidFill>
                  <a:srgbClr val="FF0000"/>
                </a:solidFill>
              </a:rPr>
              <a:t>общественный контроль </a:t>
            </a:r>
            <a:r>
              <a:rPr lang="ru-RU" dirty="0" smtClean="0"/>
              <a:t>за соблюдением прав потребителей и направлять в орган </a:t>
            </a:r>
            <a:r>
              <a:rPr lang="ru-RU" dirty="0" err="1" smtClean="0"/>
              <a:t>гос.надзора</a:t>
            </a:r>
            <a:r>
              <a:rPr lang="ru-RU" dirty="0" smtClean="0"/>
              <a:t> и ОМСУ информацию </a:t>
            </a:r>
            <a:r>
              <a:rPr lang="ru-RU" dirty="0" smtClean="0">
                <a:solidFill>
                  <a:srgbClr val="FF0000"/>
                </a:solidFill>
              </a:rPr>
              <a:t>о фактах нарушений прав потребителей </a:t>
            </a:r>
            <a:r>
              <a:rPr lang="ru-RU" dirty="0" smtClean="0"/>
              <a:t>для проведения </a:t>
            </a:r>
            <a:r>
              <a:rPr lang="ru-RU" b="1" dirty="0" smtClean="0">
                <a:solidFill>
                  <a:srgbClr val="FF0000"/>
                </a:solidFill>
              </a:rPr>
              <a:t>проверки этих фактов </a:t>
            </a:r>
            <a:r>
              <a:rPr lang="ru-RU" dirty="0" smtClean="0"/>
              <a:t>и принятия в случае их подтверждения мер по пресечению нарушений прав потребителей в пределах полномочий указанных органов, участвовать в проведении экспертиз по фактам нарушений прав потребителей в связи с обращениями потребителей.</a:t>
            </a:r>
          </a:p>
          <a:p>
            <a:r>
              <a:rPr lang="ru-RU" dirty="0" smtClean="0"/>
              <a:t>При осуществлении общественного контроля общественные объединения потребителей (их ассоциации, союзы) </a:t>
            </a:r>
            <a:r>
              <a:rPr lang="ru-RU" b="1" dirty="0" smtClean="0">
                <a:solidFill>
                  <a:srgbClr val="FF0000"/>
                </a:solidFill>
              </a:rPr>
              <a:t>не вправе требовать</a:t>
            </a:r>
            <a:r>
              <a:rPr lang="ru-RU" dirty="0" smtClean="0"/>
              <a:t> от изготовителей (исполнителей, продавцов, уполномоченных организаций или уполномоченных индивидуальных предпринимателей, импортеров) </a:t>
            </a:r>
            <a:r>
              <a:rPr lang="ru-RU" dirty="0" smtClean="0">
                <a:solidFill>
                  <a:srgbClr val="FF0000"/>
                </a:solidFill>
              </a:rPr>
              <a:t>представление документов (выполнение действий), обязанность представления (выполнения) которых по требованию потребителя не установлена законом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075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Продолжение ст.45 Закона РФ от 07.02.1992 N 2300-1"О защите прав потребителей» Права общественных объединений потребителей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2072"/>
            <a:ext cx="11076296" cy="5186149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smtClean="0"/>
              <a:t>распространять информацию о правах потребителей и о необходимых действиях по защите этих прав, о результатах сравнительных исследований качества товаров (работ, услуг), а также иную информацию, которая будет способствовать реализации прав и законных интересов потребителей. Публикуемые общественными объединениями потребителей (их ассоциациями, союзами) результаты сравнительных исследований качества товаров (работ, услуг) не являются рекламой;</a:t>
            </a:r>
          </a:p>
          <a:p>
            <a:r>
              <a:rPr lang="ru-RU" sz="3300" dirty="0" smtClean="0"/>
              <a:t>вносить в ФОИВ предложения </a:t>
            </a:r>
            <a:r>
              <a:rPr lang="ru-RU" sz="3300" dirty="0" smtClean="0">
                <a:solidFill>
                  <a:srgbClr val="FF0000"/>
                </a:solidFill>
              </a:rPr>
              <a:t>о принятии мер</a:t>
            </a:r>
            <a:r>
              <a:rPr lang="ru-RU" sz="3300" dirty="0" smtClean="0"/>
              <a:t> по повышению качества товаров (работ, услуг), по </a:t>
            </a:r>
            <a:r>
              <a:rPr lang="ru-RU" sz="3300" dirty="0" smtClean="0">
                <a:solidFill>
                  <a:srgbClr val="FF0000"/>
                </a:solidFill>
              </a:rPr>
              <a:t>приостановлению </a:t>
            </a:r>
            <a:r>
              <a:rPr lang="ru-RU" sz="3300" dirty="0" smtClean="0"/>
              <a:t>производства и </a:t>
            </a:r>
            <a:r>
              <a:rPr lang="ru-RU" sz="3300" dirty="0" smtClean="0">
                <a:solidFill>
                  <a:srgbClr val="FF0000"/>
                </a:solidFill>
              </a:rPr>
              <a:t>реализации товаров </a:t>
            </a:r>
            <a:r>
              <a:rPr lang="ru-RU" sz="3300" dirty="0" smtClean="0"/>
              <a:t>(выполнения работ, оказания услуг), по </a:t>
            </a:r>
            <a:r>
              <a:rPr lang="ru-RU" sz="3300" dirty="0" smtClean="0">
                <a:solidFill>
                  <a:srgbClr val="FF0000"/>
                </a:solidFill>
              </a:rPr>
              <a:t>отзыву с внутреннего рынка товаров</a:t>
            </a:r>
            <a:r>
              <a:rPr lang="ru-RU" sz="3300" dirty="0" smtClean="0"/>
              <a:t> (работ, услуг), не соответствующих предъявляемым к ним и установленным законодательством РФ о техническом регулировании обязательным требованиям;</a:t>
            </a:r>
          </a:p>
          <a:p>
            <a:r>
              <a:rPr lang="ru-RU" sz="3300" dirty="0" smtClean="0"/>
              <a:t>вносить в органы прокуратуры и ФОИВ </a:t>
            </a:r>
            <a:r>
              <a:rPr lang="ru-RU" sz="3300" dirty="0" smtClean="0">
                <a:solidFill>
                  <a:srgbClr val="FF0000"/>
                </a:solidFill>
              </a:rPr>
              <a:t>материалы о привлечении к ответственности лиц</a:t>
            </a:r>
            <a:r>
              <a:rPr lang="ru-RU" sz="3300" dirty="0" smtClean="0"/>
              <a:t>, </a:t>
            </a:r>
            <a:r>
              <a:rPr lang="ru-RU" sz="3300" dirty="0" smtClean="0">
                <a:solidFill>
                  <a:srgbClr val="FF0000"/>
                </a:solidFill>
              </a:rPr>
              <a:t>осуществляющих</a:t>
            </a:r>
            <a:r>
              <a:rPr lang="ru-RU" sz="3300" dirty="0" smtClean="0"/>
              <a:t> производство и </a:t>
            </a:r>
            <a:r>
              <a:rPr lang="ru-RU" sz="3300" dirty="0" smtClean="0">
                <a:solidFill>
                  <a:srgbClr val="FF0000"/>
                </a:solidFill>
              </a:rPr>
              <a:t>реализацию товаров </a:t>
            </a:r>
            <a:r>
              <a:rPr lang="ru-RU" sz="3300" dirty="0" smtClean="0"/>
              <a:t>(выполнение работ, оказание услуг), </a:t>
            </a:r>
            <a:r>
              <a:rPr lang="ru-RU" sz="3300" dirty="0" smtClean="0">
                <a:solidFill>
                  <a:srgbClr val="FF0000"/>
                </a:solidFill>
              </a:rPr>
              <a:t>не соответствующих </a:t>
            </a:r>
            <a:r>
              <a:rPr lang="ru-RU" sz="3300" dirty="0" smtClean="0"/>
              <a:t>предъявляемым к ним обязательным требованиям, а также нарушающих права потребителей, установленные законами и иными нормативными правовыми актами Российской Федерации;</a:t>
            </a:r>
          </a:p>
          <a:p>
            <a:r>
              <a:rPr lang="ru-RU" sz="3300" dirty="0" smtClean="0"/>
              <a:t>обращаться в органы прокуратуры с просьбами принести протесты о признании недействительными актов ФОИВ, актов органов исполнительной власти субъектов Российской Федерации и актов ОМСУ, противоречащих законам и иным регулирующим отношения в области защиты прав потребителей нормативным правовым актам Российской Федерации;</a:t>
            </a:r>
          </a:p>
          <a:p>
            <a:r>
              <a:rPr lang="ru-RU" sz="3300" b="1" dirty="0" smtClean="0">
                <a:solidFill>
                  <a:srgbClr val="FF0000"/>
                </a:solidFill>
              </a:rPr>
              <a:t>обращаться в суды с заявлениями в защиту прав потребителей и законных интересов отдельных потребителей (группы потребителей, неопределенного круга потребителей);</a:t>
            </a:r>
          </a:p>
          <a:p>
            <a:r>
              <a:rPr lang="ru-RU" sz="3300" dirty="0" smtClean="0"/>
              <a:t>участвовать совместно с органом государственного надзора в формировании открытых и общедоступных государственных информационных ресурсов в области защиты прав потребителей, качества и безопасности товаров (работ, услуг).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31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Федеральный закон от 22.11.1995 N 171-ФЗ "О государственном регулировании производства и оборота этилового спирта, алкогольной и спиртосодержащей продукции и об ограничении потребления (распития) алкогольной продукции"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Статья 24. Общественный контроль за соблюдением настоящего Федерального закона</a:t>
            </a:r>
          </a:p>
          <a:p>
            <a:pPr marL="0" indent="0">
              <a:buNone/>
            </a:pPr>
            <a:r>
              <a:rPr lang="ru-RU" dirty="0" smtClean="0"/>
              <a:t>1. Общественный контроль за соблюдением настоящего Федерального закона осуществляется гражданами и общественными объединениями.</a:t>
            </a:r>
          </a:p>
          <a:p>
            <a:pPr marL="0" indent="0">
              <a:buNone/>
            </a:pPr>
            <a:r>
              <a:rPr lang="ru-RU" dirty="0" smtClean="0"/>
              <a:t>2. Государственные органы и должностные лица обязаны содействовать гражданам и общественным объединениям в проведении соответствующих </a:t>
            </a:r>
            <a:r>
              <a:rPr lang="ru-RU" b="1" dirty="0" smtClean="0">
                <a:solidFill>
                  <a:srgbClr val="FF0000"/>
                </a:solidFill>
              </a:rPr>
              <a:t>проверок фактов нарушения </a:t>
            </a:r>
            <a:r>
              <a:rPr lang="ru-RU" dirty="0" smtClean="0"/>
              <a:t>настоящего Федерального закона и в </a:t>
            </a:r>
            <a:r>
              <a:rPr lang="ru-RU" dirty="0" smtClean="0">
                <a:solidFill>
                  <a:srgbClr val="FF0000"/>
                </a:solidFill>
              </a:rPr>
              <a:t>десятидневный срок уведомлять заявителей о принятых решениях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3. В целях анализа возможных социально-экономических последствий законодательных инициатив по вопросам регулирования производства и оборота этилового спирта, алкогольной и спиртосодержащей продукции, практики применения законодательства и разработки соответствующих рекомендаций </a:t>
            </a:r>
            <a:r>
              <a:rPr lang="ru-RU" dirty="0" smtClean="0">
                <a:solidFill>
                  <a:srgbClr val="FF0000"/>
                </a:solidFill>
              </a:rPr>
              <a:t>могут создаваться консультативно-экспертные советы</a:t>
            </a:r>
            <a:r>
              <a:rPr lang="ru-RU" dirty="0" smtClean="0"/>
              <a:t> при федеральных органах законодательной и исполнительной власти, органах законодательной и исполнительной власти субъектов Российской Федерации. Положение о консультативно-экспертном совете утверждается органом, принявшим решение о создании такого совета.</a:t>
            </a:r>
          </a:p>
        </p:txBody>
      </p:sp>
    </p:spTree>
    <p:extLst>
      <p:ext uri="{BB962C8B-B14F-4D97-AF65-F5344CB8AC3E}">
        <p14:creationId xmlns:p14="http://schemas.microsoft.com/office/powerpoint/2010/main" val="4165822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663" y="174058"/>
            <a:ext cx="11091649" cy="672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3663" y="733803"/>
            <a:ext cx="10748749" cy="457517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 </a:t>
            </a:r>
            <a:r>
              <a:rPr lang="ru-RU" dirty="0" smtClean="0"/>
              <a:t>Общий </a:t>
            </a:r>
            <a:r>
              <a:rPr lang="ru-RU" dirty="0"/>
              <a:t>перечень </a:t>
            </a:r>
            <a:r>
              <a:rPr lang="ru-RU" dirty="0" smtClean="0"/>
              <a:t>субъектов и объектов </a:t>
            </a:r>
            <a:r>
              <a:rPr lang="ru-RU" dirty="0"/>
              <a:t>общественного контроля остается открытым, при этом ФЗ от 21.07.2014 </a:t>
            </a:r>
            <a:r>
              <a:rPr lang="en-US" dirty="0"/>
              <a:t>N 212-</a:t>
            </a:r>
            <a:r>
              <a:rPr lang="ru-RU" dirty="0" smtClean="0"/>
              <a:t>ФЗ не содержит запрета на его применение в отношении коммерческих организаций, осуществляющих деятельность на </a:t>
            </a:r>
            <a:r>
              <a:rPr lang="ru-RU" dirty="0" err="1" smtClean="0"/>
              <a:t>потреб.рынке</a:t>
            </a:r>
            <a:r>
              <a:rPr lang="ru-RU" dirty="0" smtClean="0"/>
              <a:t>.</a:t>
            </a:r>
          </a:p>
          <a:p>
            <a:r>
              <a:rPr lang="ru-RU" dirty="0"/>
              <a:t>М</a:t>
            </a:r>
            <a:r>
              <a:rPr lang="ru-RU" dirty="0" smtClean="0"/>
              <a:t>еханизм </a:t>
            </a:r>
            <a:r>
              <a:rPr lang="ru-RU" dirty="0"/>
              <a:t>общественного контроля, который будет выполнять </a:t>
            </a:r>
            <a:r>
              <a:rPr lang="ru-RU" dirty="0" smtClean="0"/>
              <a:t>функции</a:t>
            </a:r>
            <a:r>
              <a:rPr lang="ru-RU" dirty="0"/>
              <a:t>, </a:t>
            </a:r>
            <a:r>
              <a:rPr lang="ru-RU" dirty="0" smtClean="0"/>
              <a:t>недоступные </a:t>
            </a:r>
            <a:r>
              <a:rPr lang="ru-RU" dirty="0"/>
              <a:t>государственному </a:t>
            </a:r>
            <a:r>
              <a:rPr lang="ru-RU" dirty="0" smtClean="0"/>
              <a:t>надзору, создать возможно.</a:t>
            </a:r>
            <a:endParaRPr lang="ru-RU" dirty="0"/>
          </a:p>
          <a:p>
            <a:r>
              <a:rPr lang="ru-RU" dirty="0" smtClean="0"/>
              <a:t>Наиболее приемлемой формой общественного контроля, осуществляемого гражданами в качестве </a:t>
            </a:r>
            <a:r>
              <a:rPr lang="ru-RU" dirty="0"/>
              <a:t>общественных инспекторов</a:t>
            </a:r>
            <a:r>
              <a:rPr lang="ru-RU" dirty="0" smtClean="0"/>
              <a:t> на потребительском рынке, является общественный мониторинг,</a:t>
            </a:r>
          </a:p>
          <a:p>
            <a:r>
              <a:rPr lang="ru-RU" dirty="0"/>
              <a:t> </a:t>
            </a:r>
            <a:r>
              <a:rPr lang="ru-RU" dirty="0" smtClean="0"/>
              <a:t>Для этого учредительные документы общественных советов и (или) объединений граждан </a:t>
            </a:r>
            <a:r>
              <a:rPr lang="ru-RU" dirty="0" err="1" smtClean="0"/>
              <a:t>д.б</a:t>
            </a:r>
            <a:r>
              <a:rPr lang="ru-RU" dirty="0" smtClean="0"/>
              <a:t>. дополнены  соответствующими указаниями</a:t>
            </a:r>
          </a:p>
          <a:p>
            <a:r>
              <a:rPr lang="ru-RU" dirty="0"/>
              <a:t>Целесообразно проработать вопрос </a:t>
            </a:r>
            <a:r>
              <a:rPr lang="ru-RU" dirty="0" smtClean="0"/>
              <a:t>создания в Югре  общественных инспекций </a:t>
            </a:r>
            <a:r>
              <a:rPr lang="ru-RU" dirty="0"/>
              <a:t>или </a:t>
            </a:r>
            <a:r>
              <a:rPr lang="ru-RU" dirty="0" smtClean="0"/>
              <a:t>групп </a:t>
            </a:r>
            <a:r>
              <a:rPr lang="ru-RU" dirty="0"/>
              <a:t>общественного </a:t>
            </a:r>
            <a:r>
              <a:rPr lang="ru-RU" dirty="0" smtClean="0"/>
              <a:t>контроля для </a:t>
            </a:r>
            <a:r>
              <a:rPr lang="ru-RU" dirty="0"/>
              <a:t>осуществления общественного контроля </a:t>
            </a:r>
            <a:r>
              <a:rPr lang="ru-RU" dirty="0" smtClean="0"/>
              <a:t>на потребительском рынке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8866" y="4991560"/>
            <a:ext cx="111365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Стратегия </a:t>
            </a:r>
            <a:r>
              <a:rPr lang="ru-RU" dirty="0" err="1" smtClean="0"/>
              <a:t>гос.политики</a:t>
            </a:r>
            <a:r>
              <a:rPr lang="ru-RU" dirty="0" smtClean="0"/>
              <a:t> </a:t>
            </a:r>
            <a:r>
              <a:rPr lang="ru-RU" dirty="0"/>
              <a:t>РФ в области защиты прав потребителей на период до 2030 года  отводит особую роль в национальной системе защиты прав потребителей общественным объединениям потребителей (ассоциациям, союзам</a:t>
            </a:r>
            <a:r>
              <a:rPr lang="ru-RU" dirty="0" smtClean="0"/>
              <a:t>). Осуществляя общественный контроль за </a:t>
            </a:r>
            <a:r>
              <a:rPr lang="ru-RU" dirty="0"/>
              <a:t>соблюдением прав потребителей</a:t>
            </a:r>
            <a:r>
              <a:rPr lang="ru-RU" dirty="0" smtClean="0"/>
              <a:t>, помимо прочего, они, </a:t>
            </a:r>
            <a:r>
              <a:rPr lang="ru-RU" dirty="0"/>
              <a:t>являясь организованным авангардом той части населения, которая видит свою миссию в отстаивании на основе активной гражданской позиции не только своих личных, но и общественных интересов, способствуют росту правосознания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1160456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/>
          </a:p>
          <a:p>
            <a:r>
              <a:rPr lang="ru-RU" dirty="0"/>
              <a:t>ДРОЗДОВА </a:t>
            </a:r>
            <a:r>
              <a:rPr lang="ru-RU" dirty="0" smtClean="0"/>
              <a:t>К.В. </a:t>
            </a:r>
            <a:r>
              <a:rPr lang="ru-RU" dirty="0"/>
              <a:t>Общероссийское общественное движение в защиту прав и интересов потребителей «Объединение потребителей </a:t>
            </a:r>
            <a:r>
              <a:rPr lang="ru-RU" dirty="0" smtClean="0"/>
              <a:t>России» статья «ЭФФЕКТИВНОСТЬ </a:t>
            </a:r>
            <a:r>
              <a:rPr lang="ru-RU" dirty="0"/>
              <a:t>ОБЩЕСТВЕННОГО КОНТРОЛЯ НА ПОТРЕБИТЕЛЬСКОМ </a:t>
            </a:r>
            <a:r>
              <a:rPr lang="ru-RU" dirty="0" smtClean="0"/>
              <a:t>РЫНКЕ». Журнал «КОММУНИКОЛОГИЯ Том 2 Номер 2 Год 2013 Страницы 185-190,</a:t>
            </a:r>
          </a:p>
          <a:p>
            <a:r>
              <a:rPr lang="ru-RU" dirty="0" err="1"/>
              <a:t>Аникиенко</a:t>
            </a:r>
            <a:r>
              <a:rPr lang="ru-RU" dirty="0"/>
              <a:t> В.Н. Содержание, назначение и взаимосвязь правовых категорий "безопасность", "продовольственная безопасность", "общественный контроль", "государственный контроль" // Государственная власть и местное самоуправление. 2017. N 3. С. 32 - 36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750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0"/>
            <a:ext cx="8686800" cy="1417638"/>
          </a:xfrm>
        </p:spPr>
        <p:txBody>
          <a:bodyPr anchorCtr="1"/>
          <a:lstStyle/>
          <a:p>
            <a:r>
              <a:rPr lang="ru-RU" sz="3000"/>
              <a:t>Тел. 8 (3467) 32-81-12; моб. +7(950) 533-50-05</a:t>
            </a:r>
          </a:p>
        </p:txBody>
      </p:sp>
      <p:pic>
        <p:nvPicPr>
          <p:cNvPr id="34818" name="Picture 3" descr="рукопожат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1" y="3810000"/>
            <a:ext cx="3673475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1524000" y="1341438"/>
            <a:ext cx="9144000" cy="27368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20072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365125"/>
            <a:ext cx="11049001" cy="14605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Федеральный закон от 26.12.2008 N 294-ФЗ "О защите прав юридических лиц и индивидуальных предпринимателей при осуществлении государственного контроля (надзора) и муниципального контроля</a:t>
            </a:r>
            <a:r>
              <a:rPr lang="ru-RU" sz="2800" b="1" dirty="0" smtClean="0">
                <a:solidFill>
                  <a:srgbClr val="FF0000"/>
                </a:solidFill>
              </a:rPr>
              <a:t>» дополнен ст.8.3.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8" y="2139524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/>
              <a:t>С 01.01.2017 года проверки без взаимодействия введены в правовое поле законодательства о защите прав бизнеса при государственном надзоре . При этом названный правовой акт предусматривает такие виды проверок, из которых к полномочиям территориальных органов Роспотребнадзора может быть отнесено только: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ru-RU" sz="2400" dirty="0" smtClean="0"/>
              <a:t>исследование </a:t>
            </a:r>
            <a:r>
              <a:rPr lang="ru-RU" sz="2400" dirty="0"/>
              <a:t>и измерение параметров природных объектов окружающей среды (атмосферного воздуха, вод, почвы, недр) при осуществлении государственного экологического мониторинга, социально-гигиенического мониторинга в порядке, установленном законодательством Российской Федерации </a:t>
            </a:r>
            <a:r>
              <a:rPr lang="ru-RU" sz="2400" dirty="0">
                <a:solidFill>
                  <a:srgbClr val="FF0000"/>
                </a:solidFill>
              </a:rPr>
              <a:t>– социально-гигиенический мониторинг</a:t>
            </a:r>
            <a:r>
              <a:rPr lang="ru-RU" sz="2400" dirty="0"/>
              <a:t>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ru-RU" sz="2400" dirty="0" smtClean="0"/>
              <a:t>измерение </a:t>
            </a:r>
            <a:r>
              <a:rPr lang="ru-RU" sz="2400" dirty="0"/>
              <a:t>параметров функционирования сетей и объектов электроэнергетики, газоснабжения, водоснабжения и водоотведения, сетей и средств связи, включая параметры излучений радиоэлектронных средств и высокочастотных устройств гражданского назначения, в порядке, установленном законодательством Российской Федерации – </a:t>
            </a:r>
            <a:r>
              <a:rPr lang="ru-RU" sz="2400" dirty="0">
                <a:solidFill>
                  <a:srgbClr val="FF0000"/>
                </a:solidFill>
              </a:rPr>
              <a:t>замеры излучений от передающих станций сотовой связи и отбор воды в общественных водоразборных колонок</a:t>
            </a:r>
            <a:r>
              <a:rPr lang="ru-RU" sz="2400" dirty="0"/>
              <a:t>.</a:t>
            </a:r>
          </a:p>
          <a:p>
            <a:r>
              <a:rPr lang="ru-RU" sz="2400" dirty="0"/>
              <a:t>Такие виды проверок без взаимодействия, как плановые (рейдовые) осмотры не предусматривают (обследования) объектов, осуществляющих деятельность на потребительском рынке, а значит и участие в них сотрудников территориальных органов Роспотребнадзора.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613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О стеклоомывающих жидкостях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1524000" y="1125538"/>
            <a:ext cx="9144000" cy="57324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 b="1" dirty="0"/>
          </a:p>
          <a:p>
            <a:pPr>
              <a:lnSpc>
                <a:spcPct val="80000"/>
              </a:lnSpc>
              <a:buNone/>
            </a:pPr>
            <a:r>
              <a:rPr lang="ru-RU" sz="2000" dirty="0"/>
              <a:t>	</a:t>
            </a:r>
            <a:r>
              <a:rPr lang="ru-RU" sz="2400" dirty="0"/>
              <a:t>Федеральной службой по надзору в сфере защиты прав потребителей и благополучия человека организована постоянная работа по выявлению и недопущению распространения средств по уходу за автотранспортом, изготовленных с использованием </a:t>
            </a:r>
            <a:r>
              <a:rPr lang="ru-RU" sz="2400" b="1" dirty="0">
                <a:solidFill>
                  <a:schemeClr val="accent2"/>
                </a:solidFill>
              </a:rPr>
              <a:t>метанола</a:t>
            </a:r>
            <a:r>
              <a:rPr lang="ru-RU" sz="2400" dirty="0"/>
              <a:t>. </a:t>
            </a:r>
            <a:br>
              <a:rPr lang="ru-RU" sz="2400" dirty="0"/>
            </a:br>
            <a:r>
              <a:rPr lang="ru-RU" sz="2400" dirty="0"/>
              <a:t>Продажа населения такой продукции </a:t>
            </a:r>
            <a:r>
              <a:rPr lang="ru-RU" sz="2400" b="1" dirty="0">
                <a:solidFill>
                  <a:schemeClr val="accent2"/>
                </a:solidFill>
              </a:rPr>
              <a:t>запрещена постановлением главного государственного врача Российской Федерации от 11.07.2007 № 47</a:t>
            </a:r>
            <a:r>
              <a:rPr lang="ru-RU" sz="2400" dirty="0"/>
              <a:t>. </a:t>
            </a:r>
            <a:br>
              <a:rPr lang="ru-RU" sz="2400" dirty="0"/>
            </a:br>
            <a:r>
              <a:rPr lang="ru-RU" sz="2400" dirty="0"/>
              <a:t>Роспотребнадзором выявлены </a:t>
            </a:r>
            <a:r>
              <a:rPr lang="ru-RU" sz="2400" dirty="0" err="1"/>
              <a:t>стеклоомывающие</a:t>
            </a:r>
            <a:r>
              <a:rPr lang="ru-RU" sz="2400" dirty="0"/>
              <a:t> жидкости с содержанием метанола,  превышающем допустимый уровень от 2,8 до  800 раз:</a:t>
            </a:r>
          </a:p>
          <a:p>
            <a:pPr lvl="2">
              <a:lnSpc>
                <a:spcPct val="80000"/>
              </a:lnSpc>
            </a:pPr>
            <a:r>
              <a:rPr lang="ru-RU" dirty="0" smtClean="0"/>
              <a:t>Стеклоомыватель изготовитель - ООО «</a:t>
            </a:r>
            <a:r>
              <a:rPr lang="ru-RU" dirty="0" err="1" smtClean="0"/>
              <a:t>ДезФарм</a:t>
            </a:r>
            <a:r>
              <a:rPr lang="ru-RU" dirty="0" smtClean="0"/>
              <a:t>», </a:t>
            </a:r>
            <a:endParaRPr lang="ru-RU" dirty="0"/>
          </a:p>
          <a:p>
            <a:pPr lvl="2">
              <a:lnSpc>
                <a:spcPct val="80000"/>
              </a:lnSpc>
            </a:pPr>
            <a:r>
              <a:rPr lang="ru-RU" b="1" dirty="0" smtClean="0">
                <a:solidFill>
                  <a:schemeClr val="accent2"/>
                </a:solidFill>
              </a:rPr>
              <a:t>автомобильный очиститель стекол «DRIVE STYLE -30°С</a:t>
            </a:r>
            <a:r>
              <a:rPr lang="ru-RU" dirty="0" smtClean="0"/>
              <a:t>», изготовитель ООО «</a:t>
            </a:r>
            <a:r>
              <a:rPr lang="ru-RU" dirty="0" err="1" smtClean="0"/>
              <a:t>ХимВест</a:t>
            </a:r>
            <a:r>
              <a:rPr lang="ru-RU" dirty="0" smtClean="0"/>
              <a:t>»,</a:t>
            </a:r>
          </a:p>
          <a:p>
            <a:pPr lvl="2">
              <a:lnSpc>
                <a:spcPct val="80000"/>
              </a:lnSpc>
            </a:pPr>
            <a:r>
              <a:rPr lang="ru-RU" b="1" dirty="0" err="1" smtClean="0">
                <a:solidFill>
                  <a:schemeClr val="accent2"/>
                </a:solidFill>
              </a:rPr>
              <a:t>омывателе</a:t>
            </a:r>
            <a:r>
              <a:rPr lang="ru-RU" b="1" dirty="0" smtClean="0">
                <a:solidFill>
                  <a:schemeClr val="accent2"/>
                </a:solidFill>
              </a:rPr>
              <a:t> зимнем «</a:t>
            </a:r>
            <a:r>
              <a:rPr lang="ru-RU" b="1" dirty="0" err="1" smtClean="0">
                <a:solidFill>
                  <a:schemeClr val="accent2"/>
                </a:solidFill>
              </a:rPr>
              <a:t>Sintec</a:t>
            </a:r>
            <a:r>
              <a:rPr lang="ru-RU" b="1" dirty="0" smtClean="0">
                <a:solidFill>
                  <a:schemeClr val="accent2"/>
                </a:solidFill>
              </a:rPr>
              <a:t> Arctica-20°С»,</a:t>
            </a:r>
            <a:r>
              <a:rPr lang="ru-RU" dirty="0" smtClean="0"/>
              <a:t> изготовитель ЗАО «</a:t>
            </a:r>
            <a:r>
              <a:rPr lang="ru-RU" dirty="0" err="1" smtClean="0"/>
              <a:t>Обнинскоргсинтез</a:t>
            </a:r>
            <a:r>
              <a:rPr lang="ru-RU" dirty="0" smtClean="0"/>
              <a:t>». </a:t>
            </a:r>
            <a:endParaRPr lang="ru-RU" dirty="0"/>
          </a:p>
          <a:p>
            <a:pPr marL="914400" lvl="2" indent="0">
              <a:lnSpc>
                <a:spcPct val="80000"/>
              </a:lnSpc>
              <a:buNone/>
            </a:pPr>
            <a:r>
              <a:rPr lang="ru-RU" dirty="0" smtClean="0"/>
              <a:t>Указанная продукция снята с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54559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278" y="580656"/>
            <a:ext cx="9834956" cy="5724610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Постановлениями </a:t>
            </a:r>
            <a:r>
              <a:rPr lang="ru-RU" sz="2600" b="1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Глав.гос.сан.врача</a:t>
            </a:r>
            <a:r>
              <a:rPr lang="ru-RU" sz="26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РФ:</a:t>
            </a:r>
          </a:p>
          <a:p>
            <a:r>
              <a:rPr lang="ru-RU" sz="26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23.12.2016 № 195 «О приостановлении розничной торговли спиртосодержащей непищевой продукции»,</a:t>
            </a:r>
          </a:p>
          <a:p>
            <a:r>
              <a:rPr lang="ru-RU" sz="26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24.01.2017 № 7 "О приостановлении розничной торговли спиртосодержащей непищевой продукцией«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Временно </a:t>
            </a:r>
            <a:r>
              <a:rPr lang="ru-RU" sz="2600" dirty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запрещена продажа в розницу спиртсодержащих жидкостей (более 28%), </a:t>
            </a:r>
            <a:r>
              <a:rPr lang="ru-RU" sz="26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в пред- и постновогодний период и последующим продлением на 60 </a:t>
            </a:r>
            <a:r>
              <a:rPr lang="ru-RU" sz="2600" dirty="0" err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сут</a:t>
            </a:r>
            <a:r>
              <a:rPr lang="ru-RU" sz="2600" dirty="0" smtClean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О фактах продажи </a:t>
            </a:r>
            <a:r>
              <a:rPr lang="ru-RU" sz="2600" dirty="0" smtClean="0">
                <a:solidFill>
                  <a:srgbClr val="C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достаточно сообщить на тел.</a:t>
            </a:r>
            <a:r>
              <a:rPr lang="ru-RU" sz="2600" dirty="0" smtClean="0">
                <a:solidFill>
                  <a:srgbClr val="C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«горячей линии» 8(3467) 32-81-08; 33-93-84; 32-96-23</a:t>
            </a:r>
            <a:endParaRPr lang="ru-RU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7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1703389" y="404814"/>
            <a:ext cx="8785225" cy="6264275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400" b="1"/>
              <a:t>Указом Президента Российской Федерации от 06.08.201 №560 «О применении отдельных специальных экономических мер в целях обеспечения безопасности Российской Федерации»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/>
              <a:t>запрещены либо огранены </a:t>
            </a:r>
            <a:r>
              <a:rPr lang="ru-RU" sz="2400" b="1">
                <a:solidFill>
                  <a:schemeClr val="accent2"/>
                </a:solidFill>
              </a:rPr>
              <a:t>внешнеэкономические операции</a:t>
            </a:r>
            <a:r>
              <a:rPr lang="ru-RU" sz="2400"/>
              <a:t>, предусматривающие ввоз на территорию Российской Федерации отдельных видов сельскохозяйственной продукции, сырья и продовольствия, </a:t>
            </a:r>
            <a:r>
              <a:rPr lang="ru-RU" sz="2400" b="1">
                <a:solidFill>
                  <a:schemeClr val="accent2"/>
                </a:solidFill>
              </a:rPr>
              <a:t>страной происхождения</a:t>
            </a:r>
            <a:r>
              <a:rPr lang="ru-RU" sz="2400"/>
              <a:t> которых является государство, принявшее решение о введении экономических санкций в отношении российских юридических и (или) физических лиц или присоединившееся к такому решению.</a:t>
            </a:r>
          </a:p>
          <a:p>
            <a:pPr>
              <a:lnSpc>
                <a:spcPct val="90000"/>
              </a:lnSpc>
            </a:pPr>
            <a:r>
              <a:rPr lang="ru-RU" sz="2400"/>
              <a:t>Постановлением Правительства Российской Федерации от 07.08.2014 №778 «О мерах по реализации Указа Президента Российской Федерации от 06 августа 2014 г. №560 «О применении отдельных специальных экономических мер в целях обеспечения безопасности Российской Федерации» утверждён П</a:t>
            </a:r>
            <a:r>
              <a:rPr lang="ru-RU" sz="2400" b="1">
                <a:solidFill>
                  <a:schemeClr val="accent2"/>
                </a:solidFill>
              </a:rPr>
              <a:t>еречень</a:t>
            </a:r>
            <a:r>
              <a:rPr lang="ru-RU" sz="2400"/>
              <a:t> продукции запрещённой ко ввозу.</a:t>
            </a:r>
          </a:p>
        </p:txBody>
      </p:sp>
    </p:spTree>
    <p:extLst>
      <p:ext uri="{BB962C8B-B14F-4D97-AF65-F5344CB8AC3E}">
        <p14:creationId xmlns:p14="http://schemas.microsoft.com/office/powerpoint/2010/main" val="238644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Федеральный закон от 21.07.2014 N 212-ФЗ "Об основах общественного контроля в Российской Федерации"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9242"/>
            <a:ext cx="10515600" cy="52270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Статья 9. Субъекты общественного контроля</a:t>
            </a:r>
          </a:p>
          <a:p>
            <a:pPr marL="0" indent="0">
              <a:buNone/>
            </a:pPr>
            <a:r>
              <a:rPr lang="ru-RU" dirty="0" smtClean="0"/>
              <a:t>1. Субъектами общественного контроля (СОК) являются:</a:t>
            </a:r>
          </a:p>
          <a:p>
            <a:pPr marL="457200" lvl="1" indent="0">
              <a:buNone/>
            </a:pPr>
            <a:r>
              <a:rPr lang="ru-RU" dirty="0" smtClean="0"/>
              <a:t>1) Общественная палата Российской Федерации;</a:t>
            </a:r>
          </a:p>
          <a:p>
            <a:pPr marL="457200" lvl="1" indent="0">
              <a:buNone/>
            </a:pPr>
            <a:r>
              <a:rPr lang="ru-RU" dirty="0" smtClean="0"/>
              <a:t>2) </a:t>
            </a:r>
            <a:r>
              <a:rPr lang="ru-RU" dirty="0" smtClean="0">
                <a:solidFill>
                  <a:srgbClr val="FF0000"/>
                </a:solidFill>
              </a:rPr>
              <a:t>общественные палаты субъектов РФ;</a:t>
            </a:r>
          </a:p>
          <a:p>
            <a:pPr marL="457200" lvl="1" indent="0">
              <a:buNone/>
            </a:pPr>
            <a:r>
              <a:rPr lang="ru-RU" dirty="0" smtClean="0"/>
              <a:t>3) </a:t>
            </a:r>
            <a:r>
              <a:rPr lang="ru-RU" dirty="0" smtClean="0">
                <a:solidFill>
                  <a:srgbClr val="FF0000"/>
                </a:solidFill>
              </a:rPr>
              <a:t>общественные палаты (советы) муниципальных образований</a:t>
            </a:r>
            <a:r>
              <a:rPr lang="ru-RU" dirty="0" smtClean="0"/>
              <a:t>;</a:t>
            </a:r>
          </a:p>
          <a:p>
            <a:pPr marL="457200" lvl="1" indent="0">
              <a:buNone/>
            </a:pPr>
            <a:r>
              <a:rPr lang="ru-RU" dirty="0" smtClean="0"/>
              <a:t>4) </a:t>
            </a:r>
            <a:r>
              <a:rPr lang="ru-RU" dirty="0" smtClean="0">
                <a:solidFill>
                  <a:srgbClr val="FF0000"/>
                </a:solidFill>
              </a:rPr>
              <a:t>общественные советы при ФОИВ, общественные советы при законодательных (представительных) и исполнительных органах государственной власти субъектов РФ.</a:t>
            </a:r>
          </a:p>
          <a:p>
            <a:pPr marL="0" indent="0">
              <a:buNone/>
            </a:pPr>
            <a:r>
              <a:rPr lang="ru-RU" dirty="0" smtClean="0"/>
              <a:t>2. Для осуществления общественного контроля в случаях и порядке, которые предусмотрены законодательством РФ, могут создаваться:</a:t>
            </a:r>
          </a:p>
          <a:p>
            <a:pPr marL="457200" lvl="1" indent="0">
              <a:buNone/>
            </a:pPr>
            <a:r>
              <a:rPr lang="ru-RU" dirty="0" smtClean="0"/>
              <a:t>1) общественные наблюдательные комиссии;</a:t>
            </a:r>
          </a:p>
          <a:p>
            <a:pPr marL="457200" lvl="1" indent="0">
              <a:buNone/>
            </a:pPr>
            <a:r>
              <a:rPr lang="ru-RU" dirty="0" smtClean="0"/>
              <a:t>2) </a:t>
            </a:r>
            <a:r>
              <a:rPr lang="ru-RU" dirty="0" smtClean="0">
                <a:solidFill>
                  <a:srgbClr val="FF0000"/>
                </a:solidFill>
              </a:rPr>
              <a:t>общественные инспекции</a:t>
            </a:r>
            <a:r>
              <a:rPr lang="ru-RU" dirty="0" smtClean="0"/>
              <a:t>;</a:t>
            </a:r>
          </a:p>
          <a:p>
            <a:pPr marL="457200" lvl="1" indent="0">
              <a:buNone/>
            </a:pPr>
            <a:r>
              <a:rPr lang="ru-RU" dirty="0" smtClean="0"/>
              <a:t>3) </a:t>
            </a:r>
            <a:r>
              <a:rPr lang="ru-RU" dirty="0" smtClean="0">
                <a:solidFill>
                  <a:srgbClr val="FF0000"/>
                </a:solidFill>
              </a:rPr>
              <a:t>группы общественного контроля</a:t>
            </a:r>
            <a:r>
              <a:rPr lang="ru-RU" dirty="0" smtClean="0"/>
              <a:t>;</a:t>
            </a:r>
          </a:p>
          <a:p>
            <a:pPr marL="457200" lvl="1" indent="0">
              <a:buNone/>
            </a:pPr>
            <a:r>
              <a:rPr lang="ru-RU" dirty="0" smtClean="0"/>
              <a:t>4) иные организационные структуры общественного контроля.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2262" y="6127002"/>
            <a:ext cx="113685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Таким образом список субъектов общественного контроля открытый и подлежит расширительному толкованию</a:t>
            </a:r>
          </a:p>
        </p:txBody>
      </p:sp>
    </p:spTree>
    <p:extLst>
      <p:ext uri="{BB962C8B-B14F-4D97-AF65-F5344CB8AC3E}">
        <p14:creationId xmlns:p14="http://schemas.microsoft.com/office/powerpoint/2010/main" val="174312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42644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Статья </a:t>
            </a:r>
            <a:r>
              <a:rPr lang="ru-RU" sz="2400" b="1" dirty="0" smtClean="0">
                <a:solidFill>
                  <a:srgbClr val="FF0000"/>
                </a:solidFill>
              </a:rPr>
              <a:t>19 ФЗ от </a:t>
            </a:r>
            <a:r>
              <a:rPr lang="ru-RU" sz="2400" b="1" dirty="0">
                <a:solidFill>
                  <a:srgbClr val="FF0000"/>
                </a:solidFill>
              </a:rPr>
              <a:t>21.07.2014 N </a:t>
            </a:r>
            <a:r>
              <a:rPr lang="ru-RU" sz="2400" b="1" dirty="0" smtClean="0">
                <a:solidFill>
                  <a:srgbClr val="FF0000"/>
                </a:solidFill>
              </a:rPr>
              <a:t>212-ФЗ Общественный мониторинг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3" y="887104"/>
            <a:ext cx="11163869" cy="550004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ru-RU" sz="2900" dirty="0" smtClean="0"/>
              <a:t>Общественный мониторинг - это </a:t>
            </a:r>
            <a:r>
              <a:rPr lang="ru-RU" sz="2900" dirty="0"/>
              <a:t>постоянное (систематическое) или временное наблюдение за деятельностью органов государственной власти, органов местного самоуправления, государственных и муниципальных организаций, иных органов и организаций, осуществляющих в соответствии с федеральными законами отдельные публичные </a:t>
            </a:r>
            <a:r>
              <a:rPr lang="ru-RU" sz="2900" dirty="0" smtClean="0"/>
              <a:t>полномочия.</a:t>
            </a:r>
          </a:p>
          <a:p>
            <a:pPr marL="514350" indent="-514350">
              <a:buAutoNum type="arabicPeriod"/>
            </a:pPr>
            <a:r>
              <a:rPr lang="ru-RU" sz="2900" dirty="0" smtClean="0"/>
              <a:t>Организаторами </a:t>
            </a:r>
            <a:r>
              <a:rPr lang="ru-RU" sz="2900" dirty="0"/>
              <a:t>общественного мониторинга </a:t>
            </a:r>
            <a:r>
              <a:rPr lang="ru-RU" sz="2900" dirty="0" smtClean="0"/>
              <a:t>помимо прочих являются общественные </a:t>
            </a:r>
            <a:r>
              <a:rPr lang="ru-RU" sz="2900" dirty="0"/>
              <a:t>палаты субъектов Российской Федерации, общественные палаты (советы) муниципальных </a:t>
            </a:r>
            <a:r>
              <a:rPr lang="ru-RU" sz="2900" dirty="0" smtClean="0"/>
              <a:t>образований, </a:t>
            </a:r>
            <a:r>
              <a:rPr lang="ru-RU" sz="2900" b="1" dirty="0">
                <a:solidFill>
                  <a:srgbClr val="FF0000"/>
                </a:solidFill>
              </a:rPr>
              <a:t>общественные инспекции, общественные объединения </a:t>
            </a:r>
            <a:r>
              <a:rPr lang="ru-RU" sz="2900" dirty="0"/>
              <a:t>и иные негосударственные некоммерческие </a:t>
            </a:r>
            <a:r>
              <a:rPr lang="ru-RU" sz="2900" dirty="0" smtClean="0"/>
              <a:t>организации.</a:t>
            </a:r>
          </a:p>
          <a:p>
            <a:pPr marL="514350" indent="-514350">
              <a:buAutoNum type="arabicPeriod"/>
            </a:pPr>
            <a:r>
              <a:rPr lang="ru-RU" sz="2900" dirty="0"/>
              <a:t>П</a:t>
            </a:r>
            <a:r>
              <a:rPr lang="ru-RU" sz="2900" dirty="0" smtClean="0"/>
              <a:t>роводится </a:t>
            </a:r>
            <a:r>
              <a:rPr lang="ru-RU" sz="2900" dirty="0"/>
              <a:t>публично и открыто с использованием информационно-телекоммуникационных систем, в </a:t>
            </a:r>
            <a:r>
              <a:rPr lang="ru-RU" sz="2900" dirty="0" err="1" smtClean="0"/>
              <a:t>т.ч</a:t>
            </a:r>
            <a:r>
              <a:rPr lang="ru-RU" sz="2900" dirty="0" smtClean="0"/>
              <a:t>. </a:t>
            </a:r>
            <a:r>
              <a:rPr lang="ru-RU" sz="2900" dirty="0"/>
              <a:t>информационно-телекоммуникационной сети "Интернет</a:t>
            </a:r>
            <a:r>
              <a:rPr lang="ru-RU" sz="2900" dirty="0" smtClean="0"/>
              <a:t>".</a:t>
            </a:r>
          </a:p>
          <a:p>
            <a:pPr marL="514350" indent="-514350">
              <a:buAutoNum type="arabicPeriod"/>
            </a:pPr>
            <a:r>
              <a:rPr lang="ru-RU" sz="2900" dirty="0" smtClean="0"/>
              <a:t>Порядок </a:t>
            </a:r>
            <a:r>
              <a:rPr lang="ru-RU" sz="2900" dirty="0"/>
              <a:t>проведения </a:t>
            </a:r>
            <a:r>
              <a:rPr lang="ru-RU" sz="2900" dirty="0" smtClean="0"/>
              <a:t>и </a:t>
            </a:r>
            <a:r>
              <a:rPr lang="ru-RU" sz="2900" dirty="0"/>
              <a:t>определения его результатов устанавливается </a:t>
            </a:r>
            <a:r>
              <a:rPr lang="ru-RU" sz="2900" dirty="0" smtClean="0"/>
              <a:t>организатором, который </a:t>
            </a:r>
            <a:r>
              <a:rPr lang="ru-RU" sz="2900" dirty="0"/>
              <a:t>обнародует </a:t>
            </a:r>
            <a:r>
              <a:rPr lang="ru-RU" sz="2900" dirty="0" smtClean="0"/>
              <a:t>информацию:</a:t>
            </a:r>
          </a:p>
          <a:p>
            <a:pPr lvl="3"/>
            <a:r>
              <a:rPr lang="ru-RU" sz="2900" dirty="0" smtClean="0"/>
              <a:t>о </a:t>
            </a:r>
            <a:r>
              <a:rPr lang="ru-RU" sz="2900" dirty="0"/>
              <a:t>предмете общественного </a:t>
            </a:r>
            <a:r>
              <a:rPr lang="ru-RU" sz="2900" dirty="0" smtClean="0"/>
              <a:t>мониторинга,</a:t>
            </a:r>
          </a:p>
          <a:p>
            <a:pPr lvl="3"/>
            <a:r>
              <a:rPr lang="ru-RU" sz="2900" dirty="0" smtClean="0"/>
              <a:t>сроках,</a:t>
            </a:r>
          </a:p>
          <a:p>
            <a:pPr lvl="3"/>
            <a:r>
              <a:rPr lang="ru-RU" sz="2900" dirty="0" smtClean="0"/>
              <a:t>порядке </a:t>
            </a:r>
            <a:r>
              <a:rPr lang="ru-RU" sz="2900" dirty="0"/>
              <a:t>его </a:t>
            </a:r>
            <a:r>
              <a:rPr lang="ru-RU" sz="2900" dirty="0" smtClean="0"/>
              <a:t>проведения</a:t>
            </a:r>
          </a:p>
          <a:p>
            <a:pPr lvl="3"/>
            <a:r>
              <a:rPr lang="ru-RU" sz="2900" dirty="0" smtClean="0"/>
              <a:t>определения </a:t>
            </a:r>
            <a:r>
              <a:rPr lang="ru-RU" sz="2900" dirty="0"/>
              <a:t>его результатов в соответствии с настоящим </a:t>
            </a:r>
            <a:r>
              <a:rPr lang="ru-RU" sz="2900" dirty="0" smtClean="0"/>
              <a:t>ФЗ.</a:t>
            </a:r>
            <a:endParaRPr lang="ru-RU" sz="2900" dirty="0"/>
          </a:p>
          <a:p>
            <a:pPr marL="0" indent="0">
              <a:buNone/>
            </a:pPr>
            <a:r>
              <a:rPr lang="ru-RU" sz="2900" dirty="0" smtClean="0"/>
              <a:t>5. По </a:t>
            </a:r>
            <a:r>
              <a:rPr lang="ru-RU" sz="2900" dirty="0"/>
              <a:t>результатам </a:t>
            </a:r>
            <a:r>
              <a:rPr lang="ru-RU" sz="2900" dirty="0" smtClean="0"/>
              <a:t>общественного </a:t>
            </a:r>
            <a:r>
              <a:rPr lang="ru-RU" sz="2900" dirty="0"/>
              <a:t>мониторинга </a:t>
            </a:r>
            <a:r>
              <a:rPr lang="ru-RU" sz="2900" dirty="0" err="1" smtClean="0"/>
              <a:t>м.б</a:t>
            </a:r>
            <a:r>
              <a:rPr lang="ru-RU" sz="2900" dirty="0" smtClean="0"/>
              <a:t>. </a:t>
            </a:r>
            <a:r>
              <a:rPr lang="ru-RU" sz="2900" b="1" dirty="0">
                <a:solidFill>
                  <a:srgbClr val="FF0000"/>
                </a:solidFill>
              </a:rPr>
              <a:t>подготовлен итоговый документ, </a:t>
            </a:r>
            <a:r>
              <a:rPr lang="ru-RU" sz="2900" b="1" dirty="0" smtClean="0">
                <a:solidFill>
                  <a:srgbClr val="FF0000"/>
                </a:solidFill>
              </a:rPr>
              <a:t>подлежащий </a:t>
            </a:r>
            <a:r>
              <a:rPr lang="ru-RU" sz="2900" b="1" dirty="0">
                <a:solidFill>
                  <a:srgbClr val="FF0000"/>
                </a:solidFill>
              </a:rPr>
              <a:t>обязательному рассмотрению</a:t>
            </a:r>
            <a:r>
              <a:rPr lang="ru-RU" sz="2900" dirty="0"/>
              <a:t> органами государственной власти, органами местного самоуправления, государственными и муниципальными организациями, иными органами и организациями, осуществляющими в соответствии с федеральными законами отдельные публичные полномочия.</a:t>
            </a:r>
          </a:p>
          <a:p>
            <a:pPr marL="0" indent="0">
              <a:buNone/>
            </a:pPr>
            <a:r>
              <a:rPr lang="ru-RU" sz="2900" dirty="0"/>
              <a:t>6. Итоговый </a:t>
            </a:r>
            <a:r>
              <a:rPr lang="ru-RU" sz="2900" dirty="0" smtClean="0"/>
              <a:t>документ </a:t>
            </a:r>
            <a:r>
              <a:rPr lang="ru-RU" sz="2900" dirty="0"/>
              <a:t>по результатам общественного мониторинга, </a:t>
            </a:r>
            <a:r>
              <a:rPr lang="ru-RU" sz="2900" b="1" dirty="0">
                <a:solidFill>
                  <a:srgbClr val="FF0000"/>
                </a:solidFill>
              </a:rPr>
              <a:t>обнародуется</a:t>
            </a:r>
            <a:r>
              <a:rPr lang="ru-RU" sz="2900" dirty="0"/>
              <a:t> в соответствии с настоящим </a:t>
            </a:r>
            <a:r>
              <a:rPr lang="ru-RU" sz="2900" dirty="0" smtClean="0"/>
              <a:t>ФЗ, </a:t>
            </a:r>
            <a:r>
              <a:rPr lang="ru-RU" sz="2900" dirty="0"/>
              <a:t>в том числе размещается в информационно-телекоммуникационной сети "Интернет".</a:t>
            </a:r>
          </a:p>
          <a:p>
            <a:pPr marL="0" indent="0">
              <a:buNone/>
            </a:pPr>
            <a:r>
              <a:rPr lang="ru-RU" sz="2900" dirty="0"/>
              <a:t>7. В зависимости от результатов общественного мониторинга его организатор вправе инициировать </a:t>
            </a:r>
            <a:r>
              <a:rPr lang="ru-RU" sz="2900" b="1" dirty="0">
                <a:solidFill>
                  <a:srgbClr val="FF0000"/>
                </a:solidFill>
              </a:rPr>
              <a:t>проведение общественного обсуждения, общественных (публичных) слушани</a:t>
            </a:r>
            <a:r>
              <a:rPr lang="ru-RU" sz="2900" dirty="0"/>
              <a:t>й, общественной проверки, общественной экспертизы, а в случаях, предусмотренных законодательством Российской Федерации, иных общественных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5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1226421" cy="80858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Ст. 20 ФЗ от 21.07.2014 N 212-ФЗ "Об основах общественного контроля в Российской Федерации</a:t>
            </a:r>
            <a:r>
              <a:rPr lang="ru-RU" sz="2800" dirty="0" smtClean="0"/>
              <a:t>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09934"/>
            <a:ext cx="10816989" cy="5554639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Под </a:t>
            </a:r>
            <a:r>
              <a:rPr lang="ru-RU" b="1" dirty="0" smtClean="0"/>
              <a:t>общественной проверкой </a:t>
            </a:r>
            <a:r>
              <a:rPr lang="ru-RU" dirty="0" smtClean="0"/>
              <a:t>в настоящем ФЗ понимается совокупность действий СОК по сбору и анализу информации, проверке фактов и обстоятельств, касающихся общественно значимой деятельности органов государственной власти, ОМСУ, </a:t>
            </a:r>
            <a:r>
              <a:rPr lang="ru-RU" dirty="0" err="1" smtClean="0"/>
              <a:t>гос.и</a:t>
            </a:r>
            <a:r>
              <a:rPr lang="ru-RU" dirty="0" smtClean="0"/>
              <a:t> муниципальных организаций, иных органов и организаций, осуществляющих в соответствии с федеральными законами отдельные публичные полномочия, </a:t>
            </a:r>
            <a:r>
              <a:rPr lang="ru-RU" dirty="0" smtClean="0">
                <a:solidFill>
                  <a:srgbClr val="FF0000"/>
                </a:solidFill>
              </a:rPr>
              <a:t>а также деятельности, затрагивающей права и свободы человека и гражданина, </a:t>
            </a:r>
            <a:r>
              <a:rPr lang="ru-RU" dirty="0" smtClean="0"/>
              <a:t>права и законные интересы общественных объединений и иных негосударственных некоммерческих организаций.</a:t>
            </a:r>
          </a:p>
          <a:p>
            <a:pPr marL="0" indent="0">
              <a:buNone/>
            </a:pPr>
            <a:r>
              <a:rPr lang="ru-RU" dirty="0" smtClean="0"/>
              <a:t>Общественные проверки проводятся в случаях и порядке, которые предусмотрены федеральными законами.</a:t>
            </a:r>
          </a:p>
          <a:p>
            <a:pPr marL="0" indent="0">
              <a:buNone/>
            </a:pPr>
            <a:r>
              <a:rPr lang="ru-RU" dirty="0" smtClean="0"/>
              <a:t>2. Инициаторами общественной проверки могут быть:</a:t>
            </a:r>
          </a:p>
          <a:p>
            <a:pPr marL="0" indent="0">
              <a:buNone/>
            </a:pPr>
            <a:r>
              <a:rPr lang="ru-RU" dirty="0" smtClean="0"/>
              <a:t>Уполномоченный по правам человека в субъектах Российской Федерации,</a:t>
            </a:r>
          </a:p>
          <a:p>
            <a:pPr marL="0" indent="0">
              <a:buNone/>
            </a:pPr>
            <a:r>
              <a:rPr lang="ru-RU" dirty="0" smtClean="0"/>
              <a:t>Уполномоченный при Президенте Российской Федерации по правам ребенка в субъекте РФ,</a:t>
            </a:r>
          </a:p>
          <a:p>
            <a:pPr marL="0" indent="0">
              <a:buNone/>
            </a:pPr>
            <a:r>
              <a:rPr lang="ru-RU" dirty="0" smtClean="0"/>
              <a:t>Уполномоченный при Президенте РФ по защите прав предпринимателей,</a:t>
            </a:r>
          </a:p>
          <a:p>
            <a:pPr marL="0" indent="0">
              <a:buNone/>
            </a:pPr>
            <a:r>
              <a:rPr lang="ru-RU" dirty="0" smtClean="0"/>
              <a:t>уполномоченный по правам коренных малочисленных народов в субъектах Российской Федерации,</a:t>
            </a:r>
          </a:p>
          <a:p>
            <a:pPr marL="0" indent="0">
              <a:buNone/>
            </a:pPr>
            <a:r>
              <a:rPr lang="ru-RU" dirty="0" smtClean="0"/>
              <a:t>в случаях, предусмотренных законодательством РФ, общественные палаты субъектов РФ, общественные палаты (советы) муниципальных образований и </a:t>
            </a:r>
            <a:r>
              <a:rPr lang="ru-RU" dirty="0" smtClean="0">
                <a:solidFill>
                  <a:srgbClr val="C00000"/>
                </a:solidFill>
              </a:rPr>
              <a:t>иные субъекты </a:t>
            </a:r>
            <a:r>
              <a:rPr lang="ru-RU" dirty="0" smtClean="0">
                <a:solidFill>
                  <a:srgbClr val="FF0000"/>
                </a:solidFill>
              </a:rPr>
              <a:t>общественного контроля (СОК)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205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104" y="961623"/>
            <a:ext cx="10931857" cy="57121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3. Порядок организации и проведения общественной проверки устанавливается ее организатором в </a:t>
            </a:r>
            <a:r>
              <a:rPr lang="ru-RU" sz="2400" dirty="0" smtClean="0">
                <a:solidFill>
                  <a:srgbClr val="C00000"/>
                </a:solidFill>
              </a:rPr>
              <a:t>соответствии с настоящим ФЗ</a:t>
            </a:r>
            <a:r>
              <a:rPr lang="ru-RU" sz="2400" dirty="0" smtClean="0"/>
              <a:t> и другими ФЗ, законами субъектов РФ, муниципальными НПА.</a:t>
            </a:r>
          </a:p>
          <a:p>
            <a:pPr marL="0" indent="0">
              <a:buNone/>
            </a:pPr>
            <a:r>
              <a:rPr lang="ru-RU" sz="2400" dirty="0" smtClean="0"/>
              <a:t>4. Организатор общественной проверки </a:t>
            </a:r>
            <a:r>
              <a:rPr lang="ru-RU" sz="2400" dirty="0" smtClean="0">
                <a:solidFill>
                  <a:srgbClr val="C00000"/>
                </a:solidFill>
              </a:rPr>
              <a:t>доводит до сведения руководителя </a:t>
            </a:r>
            <a:r>
              <a:rPr lang="ru-RU" sz="2400" dirty="0" smtClean="0"/>
              <a:t>проверяемых органа или организации информацию:</a:t>
            </a:r>
          </a:p>
          <a:p>
            <a:pPr lvl="4"/>
            <a:r>
              <a:rPr lang="ru-RU" sz="2400" dirty="0" smtClean="0"/>
              <a:t>об общественной проверке,</a:t>
            </a:r>
          </a:p>
          <a:p>
            <a:pPr lvl="4"/>
            <a:r>
              <a:rPr lang="ru-RU" sz="2400" dirty="0" smtClean="0"/>
              <a:t>о сроках,</a:t>
            </a:r>
          </a:p>
          <a:p>
            <a:pPr lvl="4"/>
            <a:r>
              <a:rPr lang="ru-RU" sz="2400" dirty="0" smtClean="0"/>
              <a:t>порядке ее проведения и</a:t>
            </a:r>
          </a:p>
          <a:p>
            <a:pPr lvl="4"/>
            <a:r>
              <a:rPr lang="ru-RU" sz="2400" dirty="0" smtClean="0"/>
              <a:t>определения результатов.</a:t>
            </a:r>
          </a:p>
          <a:p>
            <a:pPr marL="0" indent="0">
              <a:buNone/>
            </a:pPr>
            <a:r>
              <a:rPr lang="ru-RU" sz="2400" dirty="0" smtClean="0"/>
              <a:t>5. Срок проведения общественной проверки </a:t>
            </a:r>
            <a:r>
              <a:rPr lang="ru-RU" sz="2400" b="1" dirty="0" smtClean="0">
                <a:solidFill>
                  <a:srgbClr val="C00000"/>
                </a:solidFill>
              </a:rPr>
              <a:t>не должен превышать тридцать дней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6. При подготовке общественной проверки ее организатор </a:t>
            </a:r>
            <a:r>
              <a:rPr lang="ru-RU" sz="2400" b="1" dirty="0" smtClean="0"/>
              <a:t>вправе направить </a:t>
            </a:r>
            <a:r>
              <a:rPr lang="ru-RU" sz="2400" dirty="0" smtClean="0"/>
              <a:t>в проверяемые орган или организацию </a:t>
            </a:r>
            <a:r>
              <a:rPr lang="ru-RU" sz="2400" b="1" dirty="0" smtClean="0"/>
              <a:t>запрос о предоставлении</a:t>
            </a:r>
            <a:r>
              <a:rPr lang="ru-RU" sz="2400" dirty="0" smtClean="0"/>
              <a:t> необходимых для проведения общественной проверки </a:t>
            </a:r>
            <a:r>
              <a:rPr lang="ru-RU" sz="2400" b="1" dirty="0" smtClean="0"/>
              <a:t>документов и других материалов</a:t>
            </a:r>
            <a:r>
              <a:rPr lang="ru-RU" sz="2400" dirty="0" smtClean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14482" y="130626"/>
            <a:ext cx="98218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Продолжение ст. 20 ФЗ от 21.07.2014 N 212-ФЗ "Об основах общественного контроля в РФ»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934642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2340</Words>
  <Application>Microsoft Office PowerPoint</Application>
  <PresentationFormat>Широкоэкранный</PresentationFormat>
  <Paragraphs>119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Impact</vt:lpstr>
      <vt:lpstr>Times New Roman</vt:lpstr>
      <vt:lpstr>Verdana</vt:lpstr>
      <vt:lpstr>Wingdings</vt:lpstr>
      <vt:lpstr>Тема Office</vt:lpstr>
      <vt:lpstr>«Общественный контроль на потребительском рынке, как механизм, дополняющий функции, недоступные государственному надзору в сфере защиты прав потребителей»</vt:lpstr>
      <vt:lpstr>Федеральный закон от 26.12.2008 N 294-ФЗ "О защите прав юридических лиц и индивидуальных предпринимателей при осуществлении государственного контроля (надзора) и муниципального контроля» дополнен ст.8.3.</vt:lpstr>
      <vt:lpstr>О стеклоомывающих жидкостях</vt:lpstr>
      <vt:lpstr>Презентация PowerPoint</vt:lpstr>
      <vt:lpstr>Презентация PowerPoint</vt:lpstr>
      <vt:lpstr>Федеральный закон от 21.07.2014 N 212-ФЗ "Об основах общественного контроля в Российской Федерации" </vt:lpstr>
      <vt:lpstr>Статья 19 ФЗ от 21.07.2014 N 212-ФЗ Общественный мониторинг</vt:lpstr>
      <vt:lpstr>Ст. 20 ФЗ от 21.07.2014 N 212-ФЗ "Об основах общественного контроля в Российской Федерации"</vt:lpstr>
      <vt:lpstr>Презентация PowerPoint</vt:lpstr>
      <vt:lpstr>Продолжение ст. 20 ФЗ от 21.07.2014 N 212-ФЗ "Об основах общественного контроля в РФ»</vt:lpstr>
      <vt:lpstr>Ст. 3 ФЗ от 21.07.2014 N 212-ФЗ "Об основах общественного контроля в Российской Федерации"</vt:lpstr>
      <vt:lpstr>Закон РФ от 07.02.1992 N 2300-1"О защите прав потребителей"</vt:lpstr>
      <vt:lpstr>Продолжение ст.45 Закона РФ от 07.02.1992 N 2300-1"О защите прав потребителей» Права общественных объединений потребителей</vt:lpstr>
      <vt:lpstr>Федеральный закон от 22.11.1995 N 171-ФЗ "О государственном регулировании производства и оборота этилового спирта, алкогольной и спиртосодержащей продукции и об ограничении потребления (распития) алкогольной продукции"</vt:lpstr>
      <vt:lpstr>Выводы:</vt:lpstr>
      <vt:lpstr>Библиография</vt:lpstr>
      <vt:lpstr>Тел. 8 (3467) 32-81-12; моб. +7(950) 533-50-05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общественном контроле на потребительском рынке детских удерживающих устройств (ДУУ)</dc:title>
  <dc:creator>INNA V. KUDRYAVTSEVA</dc:creator>
  <cp:lastModifiedBy>ddt</cp:lastModifiedBy>
  <cp:revision>36</cp:revision>
  <cp:lastPrinted>2017-10-04T14:30:27Z</cp:lastPrinted>
  <dcterms:created xsi:type="dcterms:W3CDTF">2017-09-22T10:26:10Z</dcterms:created>
  <dcterms:modified xsi:type="dcterms:W3CDTF">2017-10-17T06:14:33Z</dcterms:modified>
</cp:coreProperties>
</file>