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3" r:id="rId10"/>
    <p:sldId id="263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65" r:id="rId19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40D99E-3A43-4959-982A-1A8B3FAF6AF0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2"/>
            <p14:sldId id="273"/>
            <p14:sldId id="263"/>
            <p14:sldId id="266"/>
            <p14:sldId id="267"/>
            <p14:sldId id="268"/>
            <p14:sldId id="269"/>
            <p14:sldId id="271"/>
            <p14:sldId id="272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5482" autoAdjust="0"/>
  </p:normalViewPr>
  <p:slideViewPr>
    <p:cSldViewPr>
      <p:cViewPr varScale="1">
        <p:scale>
          <a:sx n="70" d="100"/>
          <a:sy n="70" d="100"/>
        </p:scale>
        <p:origin x="120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07294400699913"/>
          <c:y val="2.3174609817700132E-2"/>
          <c:w val="0.80770483377077862"/>
          <c:h val="0.843866129638708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morning" dir="t"/>
              </a:scene3d>
              <a:sp3d/>
            </c:spPr>
          </c:dPt>
          <c:dPt>
            <c:idx val="1"/>
            <c:invertIfNegative val="0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morning" dir="t"/>
              </a:scene3d>
              <a:sp3d prstMaterial="metal"/>
            </c:spPr>
          </c:dPt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gapDepth val="57"/>
        <c:shape val="box"/>
        <c:axId val="190198064"/>
        <c:axId val="190195320"/>
        <c:axId val="0"/>
      </c:bar3DChart>
      <c:catAx>
        <c:axId val="190198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0195320"/>
        <c:crosses val="autoZero"/>
        <c:auto val="1"/>
        <c:lblAlgn val="ctr"/>
        <c:lblOffset val="100"/>
        <c:noMultiLvlLbl val="0"/>
      </c:catAx>
      <c:valAx>
        <c:axId val="190195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0198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6411472"/>
        <c:axId val="136405592"/>
        <c:axId val="0"/>
      </c:bar3DChart>
      <c:catAx>
        <c:axId val="13641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6405592"/>
        <c:crosses val="autoZero"/>
        <c:auto val="1"/>
        <c:lblAlgn val="ctr"/>
        <c:lblOffset val="100"/>
        <c:noMultiLvlLbl val="0"/>
      </c:catAx>
      <c:valAx>
        <c:axId val="1364055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6411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Должностные лица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</c:v>
                </c:pt>
                <c:pt idx="1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63776"/>
        <c:axId val="190965736"/>
        <c:axId val="134999568"/>
      </c:bar3DChart>
      <c:catAx>
        <c:axId val="19096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0965736"/>
        <c:crosses val="autoZero"/>
        <c:auto val="1"/>
        <c:lblAlgn val="ctr"/>
        <c:lblOffset val="100"/>
        <c:noMultiLvlLbl val="0"/>
      </c:catAx>
      <c:valAx>
        <c:axId val="19096573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90963776"/>
        <c:crosses val="autoZero"/>
        <c:crossBetween val="between"/>
      </c:valAx>
      <c:serAx>
        <c:axId val="134999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0965736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Должностные лица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131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64560"/>
        <c:axId val="190966912"/>
        <c:axId val="194964264"/>
      </c:bar3DChart>
      <c:catAx>
        <c:axId val="19096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0966912"/>
        <c:crosses val="autoZero"/>
        <c:auto val="1"/>
        <c:lblAlgn val="ctr"/>
        <c:lblOffset val="100"/>
        <c:noMultiLvlLbl val="0"/>
      </c:catAx>
      <c:valAx>
        <c:axId val="190966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0964560"/>
        <c:crosses val="autoZero"/>
        <c:crossBetween val="between"/>
      </c:valAx>
      <c:serAx>
        <c:axId val="194964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9096691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ст. 13 № 15-ФЗ</c:v>
                </c:pt>
                <c:pt idx="1">
                  <c:v>ст. 19 № 15-ФЗ</c:v>
                </c:pt>
                <c:pt idx="2">
                  <c:v>Иные нарушения нормативно-правовых актов</c:v>
                </c:pt>
                <c:pt idx="3">
                  <c:v>ст. 6.24 КоАП РФ</c:v>
                </c:pt>
                <c:pt idx="4">
                  <c:v>ст. 6.25 КоАП РФ</c:v>
                </c:pt>
                <c:pt idx="5">
                  <c:v>ст. 14.2 КоАП РФ</c:v>
                </c:pt>
                <c:pt idx="6">
                  <c:v>ст. 14.6 КоАП РФ</c:v>
                </c:pt>
                <c:pt idx="7">
                  <c:v>ч. 1 ст. 14.8 КоАП РФ</c:v>
                </c:pt>
                <c:pt idx="8">
                  <c:v>ст. 14.15 КоАП РФ</c:v>
                </c:pt>
                <c:pt idx="9">
                  <c:v>ст. 14.53 КоАП РФ</c:v>
                </c:pt>
                <c:pt idx="10">
                  <c:v>иные статьи КоАП РФ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42</c:v>
                </c:pt>
                <c:pt idx="3">
                  <c:v>9</c:v>
                </c:pt>
                <c:pt idx="4">
                  <c:v>15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19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ст. 13 № 15-ФЗ</c:v>
                </c:pt>
                <c:pt idx="1">
                  <c:v>ст. 19 № 15-ФЗ</c:v>
                </c:pt>
                <c:pt idx="2">
                  <c:v>Иные нарушения нормативно-правовых актов</c:v>
                </c:pt>
                <c:pt idx="3">
                  <c:v>ст. 6.24 КоАП РФ</c:v>
                </c:pt>
                <c:pt idx="4">
                  <c:v>ст. 6.25 КоАП РФ</c:v>
                </c:pt>
                <c:pt idx="5">
                  <c:v>ст. 14.2 КоАП РФ</c:v>
                </c:pt>
                <c:pt idx="6">
                  <c:v>ст. 14.6 КоАП РФ</c:v>
                </c:pt>
                <c:pt idx="7">
                  <c:v>ч. 1 ст. 14.8 КоАП РФ</c:v>
                </c:pt>
                <c:pt idx="8">
                  <c:v>ст. 14.15 КоАП РФ</c:v>
                </c:pt>
                <c:pt idx="9">
                  <c:v>ст. 14.53 КоАП РФ</c:v>
                </c:pt>
                <c:pt idx="10">
                  <c:v>иные статьи КоАП РФ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</c:v>
                </c:pt>
                <c:pt idx="1">
                  <c:v>4</c:v>
                </c:pt>
                <c:pt idx="2">
                  <c:v>91</c:v>
                </c:pt>
                <c:pt idx="3">
                  <c:v>9</c:v>
                </c:pt>
                <c:pt idx="4">
                  <c:v>50</c:v>
                </c:pt>
                <c:pt idx="5">
                  <c:v>1</c:v>
                </c:pt>
                <c:pt idx="6">
                  <c:v>4</c:v>
                </c:pt>
                <c:pt idx="7">
                  <c:v>16</c:v>
                </c:pt>
                <c:pt idx="8">
                  <c:v>0</c:v>
                </c:pt>
                <c:pt idx="9">
                  <c:v>30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19648"/>
        <c:axId val="195014944"/>
      </c:barChart>
      <c:catAx>
        <c:axId val="19501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5014944"/>
        <c:crosses val="autoZero"/>
        <c:auto val="1"/>
        <c:lblAlgn val="ctr"/>
        <c:lblOffset val="100"/>
        <c:noMultiLvlLbl val="0"/>
      </c:catAx>
      <c:valAx>
        <c:axId val="195014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5019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60000</c:v>
                </c:pt>
                <c:pt idx="1">
                  <c:v>435000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Должностные лица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219000</c:v>
                </c:pt>
                <c:pt idx="1">
                  <c:v>371000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3 квартала 2016</c:v>
                </c:pt>
                <c:pt idx="1">
                  <c:v>3 квартала 2017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98000</c:v>
                </c:pt>
                <c:pt idx="1">
                  <c:v>22500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5015336"/>
        <c:axId val="195018864"/>
        <c:axId val="194963416"/>
      </c:bar3DChart>
      <c:catAx>
        <c:axId val="195015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5018864"/>
        <c:crosses val="autoZero"/>
        <c:auto val="1"/>
        <c:lblAlgn val="ctr"/>
        <c:lblOffset val="100"/>
        <c:noMultiLvlLbl val="0"/>
      </c:catAx>
      <c:valAx>
        <c:axId val="195018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тыс. 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7.1285542432195981E-2"/>
              <c:y val="0.289479169250528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95015336"/>
        <c:crosses val="autoZero"/>
        <c:crossBetween val="between"/>
      </c:valAx>
      <c:serAx>
        <c:axId val="194963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19501886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342" y="764704"/>
            <a:ext cx="8420100" cy="2592288"/>
          </a:xfrm>
        </p:spPr>
        <p:txBody>
          <a:bodyPr>
            <a:noAutofit/>
          </a:bodyPr>
          <a:lstStyle/>
          <a:p>
            <a:r>
              <a:rPr lang="ru-RU" sz="2800" b="1" spc="-150" dirty="0" smtClean="0">
                <a:latin typeface="Times New Roman" pitchFamily="18" charset="0"/>
                <a:cs typeface="Times New Roman" pitchFamily="18" charset="0"/>
              </a:rPr>
              <a:t>О практике Управления </a:t>
            </a:r>
            <a:r>
              <a:rPr lang="ru-RU" sz="2800" b="1" spc="-15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spc="-150" dirty="0" smtClean="0">
                <a:latin typeface="Times New Roman" pitchFamily="18" charset="0"/>
                <a:cs typeface="Times New Roman" pitchFamily="18" charset="0"/>
              </a:rPr>
              <a:t>оспотребнадзора по Югре по пресечению нарушений в розничной продаже табачной и алкогольной  продукции</a:t>
            </a:r>
            <a:r>
              <a:rPr lang="ru-RU" sz="28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50" dirty="0" smtClean="0">
                <a:latin typeface="Times New Roman" pitchFamily="18" charset="0"/>
                <a:cs typeface="Times New Roman" pitchFamily="18" charset="0"/>
              </a:rPr>
              <a:t>в Ханты-Мансийском автономном округе - Югре</a:t>
            </a:r>
            <a:endParaRPr lang="ru-RU" sz="2800" b="1" spc="-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4728" y="3933056"/>
            <a:ext cx="6868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Заместитель руководителя Управления Роспотребнадзора </a:t>
            </a:r>
            <a:r>
              <a:rPr lang="ru-RU" sz="2800" dirty="0" smtClean="0"/>
              <a:t>по  </a:t>
            </a:r>
            <a:r>
              <a:rPr lang="ru-RU" sz="2800" dirty="0"/>
              <a:t>ХМАКО – </a:t>
            </a:r>
            <a:r>
              <a:rPr lang="ru-RU" sz="2800" dirty="0" smtClean="0"/>
              <a:t>Югре</a:t>
            </a:r>
          </a:p>
          <a:p>
            <a:pPr algn="r"/>
            <a:r>
              <a:rPr lang="ru-RU" sz="2800" dirty="0" smtClean="0"/>
              <a:t>Инна </a:t>
            </a:r>
            <a:r>
              <a:rPr lang="ru-RU" sz="2800" dirty="0"/>
              <a:t>Витальевна Кудрявцева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7632" y="5589240"/>
            <a:ext cx="211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Г. Ханты-Мансийск</a:t>
            </a:r>
            <a:endParaRPr lang="ru-RU" dirty="0"/>
          </a:p>
          <a:p>
            <a:pPr algn="ctr"/>
            <a:r>
              <a:rPr lang="ru-RU" dirty="0"/>
              <a:t>11.10.2017</a:t>
            </a:r>
          </a:p>
        </p:txBody>
      </p:sp>
    </p:spTree>
    <p:extLst>
      <p:ext uri="{BB962C8B-B14F-4D97-AF65-F5344CB8AC3E}">
        <p14:creationId xmlns:p14="http://schemas.microsoft.com/office/powerpoint/2010/main" val="337800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116632"/>
            <a:ext cx="8915400" cy="1080120"/>
          </a:xfrm>
        </p:spPr>
        <p:txBody>
          <a:bodyPr>
            <a:noAutofit/>
          </a:bodyPr>
          <a:lstStyle/>
          <a:p>
            <a:r>
              <a:rPr lang="ru-RU" sz="1800" b="1" dirty="0"/>
              <a:t>КоАП РФ, Статья 6.25. Несоблюдение требований к знаку о запрете курения, к выделению и оснащению специальных мест для курения табака либо неисполнение обязанностей по контролю за соблюдением норм законодательства в сфере охраны здоровья граждан от воздействия окружающего табачного дыма и последствий потребления табака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8" y="1412776"/>
            <a:ext cx="9906000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ч.1 Отсутствие знака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запрете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курения в местах где курение запрещено;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ч.2 Отсутствие специальных мест на открытом воздухе для курения;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ч.3 Неисполнение юридическим лицом или индивидуальным предпринимателем обязанностей по контролю  здоровья граждан от воздействия окружающего табачного дыма в местах осуществления своей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RPN860607\Desktop\табак\d5f6fd39-5d09-4bea-8224-f31d8975a28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387079"/>
            <a:ext cx="2796632" cy="15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61204"/>
              </p:ext>
            </p:extLst>
          </p:nvPr>
        </p:nvGraphicFramePr>
        <p:xfrm>
          <a:off x="1424608" y="3983541"/>
          <a:ext cx="3312368" cy="205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72208"/>
              </a:tblGrid>
              <a:tr h="6801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ст. 6.25 КоАП РФ</a:t>
                      </a:r>
                      <a:endParaRPr lang="ru-RU" dirty="0"/>
                    </a:p>
                  </a:txBody>
                  <a:tcPr/>
                </a:tc>
              </a:tr>
              <a:tr h="689572">
                <a:tc>
                  <a:txBody>
                    <a:bodyPr/>
                    <a:lstStyle/>
                    <a:p>
                      <a:r>
                        <a:rPr lang="ru-RU" dirty="0" smtClean="0"/>
                        <a:t>9 мес.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689572">
                <a:tc>
                  <a:txBody>
                    <a:bodyPr/>
                    <a:lstStyle/>
                    <a:p>
                      <a:r>
                        <a:rPr lang="ru-RU" dirty="0" smtClean="0"/>
                        <a:t>9 мес.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RPN860607\Desktop\табак\1400164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72" y="5030291"/>
            <a:ext cx="279663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473165"/>
              </p:ext>
            </p:extLst>
          </p:nvPr>
        </p:nvGraphicFramePr>
        <p:xfrm>
          <a:off x="0" y="836712"/>
          <a:ext cx="9906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39"/>
            <a:ext cx="9906000" cy="7969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контрольно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надзорных мероприятий за оборотом табачной продукции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1341"/>
            <a:ext cx="89154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выявленных нарушений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462309"/>
              </p:ext>
            </p:extLst>
          </p:nvPr>
        </p:nvGraphicFramePr>
        <p:xfrm>
          <a:off x="0" y="692696"/>
          <a:ext cx="9906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2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9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Составлено протоколов об административных правонарушениях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907128"/>
              </p:ext>
            </p:extLst>
          </p:nvPr>
        </p:nvGraphicFramePr>
        <p:xfrm>
          <a:off x="0" y="548680"/>
          <a:ext cx="9906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7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02" y="0"/>
            <a:ext cx="9906000" cy="7969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Вынесено постановлений о привлечении к административной ответственности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846053"/>
              </p:ext>
            </p:extLst>
          </p:nvPr>
        </p:nvGraphicFramePr>
        <p:xfrm>
          <a:off x="0" y="836712"/>
          <a:ext cx="9906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4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68"/>
            <a:ext cx="9906000" cy="8287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Выявленные нарушения в ходе контрольно-надзорных мероприятий за оборотом табачной продукции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68180752"/>
              </p:ext>
            </p:extLst>
          </p:nvPr>
        </p:nvGraphicFramePr>
        <p:xfrm>
          <a:off x="-32202" y="548680"/>
          <a:ext cx="9938471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21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" y="26296"/>
            <a:ext cx="9906000" cy="6664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Выявленные нарушения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оборотое алкогольной продукции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722019"/>
              </p:ext>
            </p:extLst>
          </p:nvPr>
        </p:nvGraphicFramePr>
        <p:xfrm>
          <a:off x="87500" y="1124744"/>
          <a:ext cx="9762044" cy="438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036"/>
                <a:gridCol w="576064"/>
                <a:gridCol w="432048"/>
                <a:gridCol w="432048"/>
                <a:gridCol w="432048"/>
                <a:gridCol w="432048"/>
                <a:gridCol w="432048"/>
                <a:gridCol w="504056"/>
                <a:gridCol w="432048"/>
                <a:gridCol w="576064"/>
                <a:gridCol w="504056"/>
                <a:gridCol w="504056"/>
                <a:gridCol w="504056"/>
                <a:gridCol w="504056"/>
                <a:gridCol w="504056"/>
                <a:gridCol w="504056"/>
                <a:gridCol w="432048"/>
                <a:gridCol w="432048"/>
                <a:gridCol w="432048"/>
                <a:gridCol w="504056"/>
              </a:tblGrid>
              <a:tr h="3276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Всего выявлено фактов нарушений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п.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1 ст. 10.2 № 171-ФЗ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п. 3 ст.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11 № 171-ФЗ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п. 2 ст.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16 № 171-ФЗ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п. 5 ст. 16 № 171-ФЗ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п.п. 1,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2 ст. 18 № 171-ФЗ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   ТР ТС 021/2011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   ТР ТС 022/2011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Иные нормативные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акты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ч. 1 ст. 14.5 КоАП РФ</a:t>
                      </a:r>
                    </a:p>
                    <a:p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ч. 2 ст. 14.6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 ч. 1 ст. 14.8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ч. 2.1 ст. 14.16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ч. 3 ст.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14.16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ч. 1 ст. 14.43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ч. 2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ст. 14.43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ч. 3 ст. 14.43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  ст. 14.45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Иные статьи КоАП РФ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</a:tr>
              <a:tr h="539758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568931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09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84"/>
            <a:ext cx="9906000" cy="63408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Сумма административного штрафа</a:t>
            </a:r>
            <a:br>
              <a:rPr lang="ru-RU" sz="2400" dirty="0" smtClean="0"/>
            </a:br>
            <a:r>
              <a:rPr lang="ru-RU" sz="2400" dirty="0" smtClean="0"/>
              <a:t>(табачная продукция)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988090"/>
              </p:ext>
            </p:extLst>
          </p:nvPr>
        </p:nvGraphicFramePr>
        <p:xfrm>
          <a:off x="0" y="1052736"/>
          <a:ext cx="9906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4096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RPN860607\Desktop\табак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906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0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февраля 2013 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вступил в силу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15-ФЗ "Об охране здоровья граждан от воздействия окружающего табачного дыма и последствий потребления табака"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06" y="1484784"/>
            <a:ext cx="8915400" cy="2404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соответствии с Рамочной конвенцией Всемирной организации здравоохранения по борьбе против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табака антитабачный закон регулирует отношения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сфере охраны здоровья граждан от воздействия окружающего табачного дыма и последствий потребления табака.</a:t>
            </a:r>
          </a:p>
        </p:txBody>
      </p:sp>
      <p:pic>
        <p:nvPicPr>
          <p:cNvPr id="2051" name="Picture 3" descr="C:\Users\RPN860607\Desktop\табак\1363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85" y="3614592"/>
            <a:ext cx="5421186" cy="28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2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116632"/>
            <a:ext cx="89154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1 и 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 19 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15-ФЗ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Ограничения торговли табачной продукцией и табачными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изделиями: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72" y="1052736"/>
            <a:ext cx="9583064" cy="2592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Розничная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торговля табачной продукцией осуществляется в магазинах и павильонах.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Магазин - здание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или его часть, специально оборудованные, предназначенные для продажи товаров и оказания услуг покупателям и обеспеченные торговыми, подсобными, административно-бытовыми помещениями, а также помещениями для приема, хранения товаров и подготовки их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продаже.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Павильон 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строение, имеющее торговый зал и рассчитанное на одно 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несколько рабочих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Торговля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табачной продукцией в других торговых объектах или развозная торговля табачной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продукцией допускается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случае отсутствия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населенном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пункте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магазинов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павильонов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RPN860607\Desktop\табак\dsc01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52" y="4180919"/>
            <a:ext cx="4992555" cy="26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472" y="4077072"/>
            <a:ext cx="4686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b="1" u="sng" dirty="0">
                <a:solidFill>
                  <a:srgbClr val="C00000"/>
                </a:solidFill>
              </a:rPr>
              <a:t>7 апреля 2015года </a:t>
            </a:r>
            <a:r>
              <a:rPr lang="ru-RU" b="1" u="sng" dirty="0" smtClean="0">
                <a:solidFill>
                  <a:srgbClr val="C00000"/>
                </a:solidFill>
              </a:rPr>
              <a:t>Югорский </a:t>
            </a:r>
            <a:r>
              <a:rPr lang="ru-RU" b="1" u="sng" dirty="0" err="1" smtClean="0">
                <a:solidFill>
                  <a:srgbClr val="C00000"/>
                </a:solidFill>
              </a:rPr>
              <a:t>рай.суд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b="1" u="sng" dirty="0" smtClean="0">
                <a:solidFill>
                  <a:srgbClr val="C00000"/>
                </a:solidFill>
              </a:rPr>
              <a:t>удовлетворил иск ТО Управления РПН в </a:t>
            </a:r>
            <a:r>
              <a:rPr lang="ru-RU" b="1" u="sng" dirty="0">
                <a:solidFill>
                  <a:srgbClr val="C00000"/>
                </a:solidFill>
              </a:rPr>
              <a:t>г. Югорске и Советском  районе в интересах неопределенного круга лиц </a:t>
            </a:r>
            <a:r>
              <a:rPr lang="ru-RU" b="1" u="sng" dirty="0" smtClean="0">
                <a:solidFill>
                  <a:srgbClr val="C00000"/>
                </a:solidFill>
              </a:rPr>
              <a:t> по </a:t>
            </a:r>
            <a:r>
              <a:rPr lang="ru-RU" b="1" u="sng" dirty="0" err="1" smtClean="0">
                <a:solidFill>
                  <a:srgbClr val="C00000"/>
                </a:solidFill>
              </a:rPr>
              <a:t>признани</a:t>
            </a:r>
            <a:r>
              <a:rPr lang="ru-RU" b="1" u="sng" dirty="0" smtClean="0">
                <a:solidFill>
                  <a:srgbClr val="C00000"/>
                </a:solidFill>
              </a:rPr>
              <a:t> противоправным деятельности ИП по розничной продаже </a:t>
            </a:r>
            <a:r>
              <a:rPr lang="ru-RU" b="1" u="sng" dirty="0">
                <a:solidFill>
                  <a:srgbClr val="C00000"/>
                </a:solidFill>
              </a:rPr>
              <a:t>табачных изделий в </a:t>
            </a:r>
            <a:r>
              <a:rPr lang="ru-RU" b="1" u="sng" dirty="0" smtClean="0">
                <a:solidFill>
                  <a:srgbClr val="C00000"/>
                </a:solidFill>
              </a:rPr>
              <a:t>киосках и о прекращении данной </a:t>
            </a:r>
            <a:r>
              <a:rPr lang="ru-RU" b="1" u="sng" dirty="0" err="1" smtClean="0">
                <a:solidFill>
                  <a:srgbClr val="C00000"/>
                </a:solidFill>
              </a:rPr>
              <a:t>торгволи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2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ст. 19 № 15-ФЗ Ограничения торговли табачной продукцией и табачными изделиями: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363" y="1346578"/>
            <a:ext cx="8915400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розничная торговля табачной продукцией с выкладкой и демонстрацией табачной продукции в торговом объекте, за исключением случая, предусмотренного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частью 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настоящей статьи.</a:t>
            </a:r>
          </a:p>
        </p:txBody>
      </p:sp>
      <p:pic>
        <p:nvPicPr>
          <p:cNvPr id="4099" name="Picture 3" descr="C:\Users\RPN860607\Desktop\табак\7545988730412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76" y="4293096"/>
            <a:ext cx="3078187" cy="22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57758"/>
              </p:ext>
            </p:extLst>
          </p:nvPr>
        </p:nvGraphicFramePr>
        <p:xfrm>
          <a:off x="108107" y="2636912"/>
          <a:ext cx="6488112" cy="2635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2304256"/>
                <a:gridCol w="2239640"/>
              </a:tblGrid>
              <a:tr h="8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П.1 ч.7 ст.19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П.2 ч.7 ст.19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3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 мес. 2017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3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 мес.2016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78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254" y="32405"/>
            <a:ext cx="9406745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 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ст. 19 № 15-ФЗ Ограничения торговли табачной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продукцией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изделиями: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906000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Информация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табачной продукции, предлагаемой для розничной торговли, доводится продавцом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сведения покупателей посредством размещения в торговом зале перечня продаваемой табачной продукции, текст которого выполнен буквами одинакового размера черного цвета на белом фоне и который составлен в алфавитном порядке, с указанием цены продаваемой табачной продукции без использования каких-либо графических изображений и рисунков.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Демонстрация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табачной продукции покупателю в торговом объекте может осуществляться по его требованию после ознакомления с перечнем продаваемой табачной продукции с учетом требований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ст. 20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настоящего Федерального закона.</a:t>
            </a:r>
          </a:p>
        </p:txBody>
      </p:sp>
      <p:pic>
        <p:nvPicPr>
          <p:cNvPr id="5123" name="Picture 3" descr="C:\Users\RPN860607\Desktop\табак\1400736825_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3431147"/>
            <a:ext cx="3551984" cy="29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514" y="3356992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 9 мес. 2017 г. Управлением Роспотребнадзора по ХМАО-Югре за отсутствие перечня продаваемой табачной продукции было составлено 3 протокола об административном правонарушении по ст. 14.5 КоАП РФ с назначенным наказанием в виде предупреждений.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 демонстрацию покупателю табачной продукции составлено 14 протоколов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административном правонарушении по ст.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14.53 КоАП РФ с назначенным наказанием в виде предупреждений и общим штрафом в 5000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3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32656"/>
            <a:ext cx="8915400" cy="10849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Согласно п. 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ст. 19 № 15-ФЗ Запрещается розничная торговля табачной продукцией в следующих местах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территориях и в помещениях, предназначенных для оказания образовательных услуг, услуг учреждениями культуры, учреждениями органов по делам молодежи, услуг в области физической культуры и спорта, медицинских, реабилитационных и санаторно-курортных услуг, на всех видах общественного транспорта (транспорта общего пользования) городского и пригородного сообщения (в том числе на судах при перевозках пассажиров по внутригородским и пригородным маршрутам), в помещениях, занятых органами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власти, органами местного самоуправления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расстоянии менее чем сто метров по прямой линии без учета искусственных и естественных преград от ближайшей точки, граничащей с территорией, предназначенной для оказания образовательных услуг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- 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территориях и в помещениях (за исключением магазинов беспошлинной торговли) железнодорожных вокзалов, автовокзалов, аэропортов, морских портов, речных портов, на станциях метрополитенов, предназначенных для оказания услуг по перевозкам пассажиров, в помещениях, предназначенных для предоставления жилищных услуг, гостиничных услуг, услуг по временному размещению и (или) обеспечению временного проживания, бытовых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375279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9633520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нарушений п. 7 ст. 19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15-ФЗ о 100-метровом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расстоянии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2017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году: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536" y="908720"/>
            <a:ext cx="8568952" cy="5970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Лангепас и Покачи результатами административного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расследования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пресечена реализация в магазине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«Рустам»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Баширова Г.Р.,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расстоянии 19,33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Гусельки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привлечён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ч. 1 ст. 14.53 КоАП РФ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виде штрафа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сумму 5000 рублей;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г. Югорске и Советском районе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внеплановой выездной проверки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Тандер» выявлена реализация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табачных изделий на расстоянии менее чем 100 метров по прямой линии без учета искусственных и естественных преград от ближайшей точки, граничащей с территорией, предназначенной для оказания образовательных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 - привлечено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административной ответственности по ч. 1 ст. 14.53 КоАП РФ в виде штрафа на сумму 30000 рублей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г. Сургуте и Сургутском районе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внеплановой выездной проверкой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Элемент – Трейд»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магазин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«Монетка»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розничная продажа табачных изделий на расстоянии менее ста метров от границы МБДОУ № 4 «Умка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ч. 1 ст. 14.53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КоАП.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назначенным наказанием в виде штрафа в размере 30000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 ЮЛ не согласилось и обжаловало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Арбитражном суде Свердловской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о наложении штрафа устояло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116633"/>
            <a:ext cx="89154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Административная ответственность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906000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КоАП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РФ, Статья 6.24. Нарушение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запрета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курения табака на отдельных территориях, в помещениях и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объектах: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ч. 1 Нарушение запрета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курения табака на отдельных территориях, в помещениях и на объектах, за исключением случаев, предусмотренных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частью 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настоящей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статьи;	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ч. 2 Нарушение запрета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курения табака на детских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площадках.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74372"/>
              </p:ext>
            </p:extLst>
          </p:nvPr>
        </p:nvGraphicFramePr>
        <p:xfrm>
          <a:off x="488504" y="3140968"/>
          <a:ext cx="3600400" cy="255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144"/>
                <a:gridCol w="2093256"/>
              </a:tblGrid>
              <a:tr h="8508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ст. 6.24</a:t>
                      </a:r>
                      <a:r>
                        <a:rPr lang="ru-RU" baseline="0" dirty="0" smtClean="0"/>
                        <a:t> КоАП РФ</a:t>
                      </a:r>
                      <a:endParaRPr lang="ru-RU" dirty="0"/>
                    </a:p>
                  </a:txBody>
                  <a:tcPr/>
                </a:tc>
              </a:tr>
              <a:tr h="850894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мес.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850894">
                <a:tc>
                  <a:txBody>
                    <a:bodyPr/>
                    <a:lstStyle/>
                    <a:p>
                      <a:r>
                        <a:rPr lang="ru-RU" dirty="0" smtClean="0"/>
                        <a:t>9 мес.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RPN860607\Desktop\табак\detskaya_ploshad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2809576"/>
            <a:ext cx="4625455" cy="3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1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464" y="116632"/>
            <a:ext cx="9649072" cy="237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КоАП РФ, Статья 14.53. Несоблюдение ограничений и нарушение запретов в сфере торговли табачной продукцией и табачными изделиями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 Несоблюдение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ограничений в сфере торговли табачной продукцией и табачными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изделиями;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ч. 2   Оптовая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или розничная продажа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табака сосательного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Продажа несовершеннолетнему табачной продукции или табачных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изделий.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41750"/>
              </p:ext>
            </p:extLst>
          </p:nvPr>
        </p:nvGraphicFramePr>
        <p:xfrm>
          <a:off x="920552" y="3320988"/>
          <a:ext cx="396044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332"/>
                <a:gridCol w="2263108"/>
              </a:tblGrid>
              <a:tr h="951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ст. 14.53</a:t>
                      </a:r>
                      <a:r>
                        <a:rPr lang="ru-RU" baseline="0" dirty="0" smtClean="0"/>
                        <a:t> КоАП РФ</a:t>
                      </a:r>
                      <a:endParaRPr lang="ru-RU" dirty="0"/>
                    </a:p>
                  </a:txBody>
                  <a:tcPr/>
                </a:tc>
              </a:tr>
              <a:tr h="856381">
                <a:tc>
                  <a:txBody>
                    <a:bodyPr/>
                    <a:lstStyle/>
                    <a:p>
                      <a:r>
                        <a:rPr lang="ru-RU" dirty="0" smtClean="0"/>
                        <a:t>9 мес.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856381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мес.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RPN860607\Desktop\табак\b360e0bcc7fe1b94c6bb2567c954e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299695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14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570</Words>
  <Application>Microsoft Office PowerPoint</Application>
  <PresentationFormat>Лист A4 (210x297 мм)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О практике Управления Роспотребнадзора по Югре по пресечению нарушений в розничной продаже табачной и алкогольной  продукции в Ханты-Мансийском автономном округе - Югре</vt:lpstr>
      <vt:lpstr> 23 февраля 2013 г. вступил в силу Федеральный закон № 15-ФЗ "Об охране здоровья граждан от воздействия окружающего табачного дыма и последствий потребления табака"  </vt:lpstr>
      <vt:lpstr>Пункт 1 и 2 ст. 19 № 15-ФЗ Ограничения торговли табачной продукцией и табачными изделиями:</vt:lpstr>
      <vt:lpstr>В соответствии с п. 3 и п. 4 ст. 19 № 15-ФЗ Ограничения торговли табачной продукцией и табачными изделиями:</vt:lpstr>
      <vt:lpstr>п. 5 ст. 19 № 15-ФЗ Ограничения торговли табачной продукцией изделиями:</vt:lpstr>
      <vt:lpstr>Согласно п. 7 ст. 19 № 15-ФЗ Запрещается розничная торговля табачной продукцией в следующих местах:</vt:lpstr>
      <vt:lpstr>За нарушений п. 7 ст. 19 № 15-ФЗ о 100-метровом расстоянии в 2017 году:</vt:lpstr>
      <vt:lpstr>Административная ответственность</vt:lpstr>
      <vt:lpstr>Презентация PowerPoint</vt:lpstr>
      <vt:lpstr>КоАП РФ, Статья 6.25. Несоблюдение требований к знаку о запрете курения, к выделению и оснащению специальных мест для курения табака либо неисполнение обязанностей по контролю за соблюдением норм законодательства в сфере охраны здоровья граждан от воздействия окружающего табачного дыма и последствий потребления табака</vt:lpstr>
      <vt:lpstr>Количество контрольно-надзорных мероприятий за оборотом табачной продукции</vt:lpstr>
      <vt:lpstr>Количество выявленных нарушений</vt:lpstr>
      <vt:lpstr>Составлено протоколов об административных правонарушениях</vt:lpstr>
      <vt:lpstr>Вынесено постановлений о привлечении к административной ответственности</vt:lpstr>
      <vt:lpstr>Выявленные нарушения в ходе контрольно-надзорных мероприятий за оборотом табачной продукции</vt:lpstr>
      <vt:lpstr>Выявленные нарушения в оборотое алкогольной продукции</vt:lpstr>
      <vt:lpstr>Сумма административного штрафа (табачная продукция)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Пресечение розничной продажи табачной продукции в пределах границ прилегающих территорий, на которых запрещена в Ханты-Мансийском автономном округе - Югре</dc:title>
  <dc:creator>АЛЕКСАНДР О. МАРИНЕНКОВ</dc:creator>
  <cp:lastModifiedBy>INNA V. KUDRYAVTSEVA</cp:lastModifiedBy>
  <cp:revision>45</cp:revision>
  <dcterms:created xsi:type="dcterms:W3CDTF">2017-10-06T09:12:54Z</dcterms:created>
  <dcterms:modified xsi:type="dcterms:W3CDTF">2017-10-10T11:46:54Z</dcterms:modified>
</cp:coreProperties>
</file>