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sldIdLst>
    <p:sldId id="256" r:id="rId3"/>
    <p:sldId id="292" r:id="rId4"/>
    <p:sldId id="294" r:id="rId5"/>
    <p:sldId id="286" r:id="rId6"/>
    <p:sldId id="287" r:id="rId7"/>
    <p:sldId id="288" r:id="rId8"/>
    <p:sldId id="295" r:id="rId9"/>
    <p:sldId id="289" r:id="rId10"/>
    <p:sldId id="296" r:id="rId11"/>
    <p:sldId id="290" r:id="rId12"/>
    <p:sldId id="291" r:id="rId13"/>
    <p:sldId id="271" r:id="rId14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73" autoAdjust="0"/>
  </p:normalViewPr>
  <p:slideViewPr>
    <p:cSldViewPr>
      <p:cViewPr varScale="1">
        <p:scale>
          <a:sx n="77" d="100"/>
          <a:sy n="77" d="100"/>
        </p:scale>
        <p:origin x="12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5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6552" y="2852936"/>
            <a:ext cx="9252520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«О типовых нарушениях, выявленных при проведении контрольно-надзорных мероприятий в 4 квартале 2017 года»</a:t>
            </a:r>
            <a:endParaRPr lang="ru-RU" sz="3200" b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549" y="4509120"/>
            <a:ext cx="8062912" cy="2169320"/>
          </a:xfrm>
        </p:spPr>
        <p:txBody>
          <a:bodyPr>
            <a:normAutofit/>
          </a:bodyPr>
          <a:lstStyle/>
          <a:p>
            <a:r>
              <a:rPr kumimoji="0" lang="ru-RU" sz="2000" kern="120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Н.В. Трусов</a:t>
            </a:r>
            <a:endParaRPr lang="ru-RU" sz="2000" noProof="0" dirty="0" smtClean="0"/>
          </a:p>
          <a:p>
            <a:r>
              <a:rPr lang="ru-RU" sz="2000" dirty="0" smtClean="0"/>
              <a:t>Заместитель начальника ОСН</a:t>
            </a:r>
            <a:endParaRPr kumimoji="0" lang="ru-RU" sz="2000" kern="120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kumimoji="0" lang="ru-RU" sz="2000" kern="120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Управления Роспотребнадзора по ХМАО - Югре</a:t>
            </a:r>
          </a:p>
          <a:p>
            <a:r>
              <a:rPr kumimoji="0" lang="ru-RU" sz="2000" kern="120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15 февраля 2018 г.</a:t>
            </a:r>
            <a:endParaRPr lang="ru-RU" sz="2000" noProof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0"/>
            <a:ext cx="151216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576064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на коммунальных объектах</a:t>
            </a:r>
            <a:br>
              <a:rPr lang="ru-RU" alt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(ВОС, КОС)</a:t>
            </a: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/>
          </a:bodyPr>
          <a:lstStyle/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4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39, в том числе: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Условия соблюдения персоналом личной гигиены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5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12,8%);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2. Не осуществляется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дезинвазия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сточных вод и/или осадков сточных вод индустриальными методами –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4 (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10,3%);</a:t>
            </a: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- Нарушение требований к вентиляции  – 4 (10,3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%).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3. Нарушение санитарно-эпидемиологических требований, предъявляемых к территории ВОС, КОС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 (7,7%);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Оборудование скважин не отвечает требованиям -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3 (7,7%);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требований, предъявляемых к санитарной одежде персонала - 3 (7,7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%).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4. Несвоевременное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обучение, медицинский осмотр, вакцинация персонала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 (5,1%);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- Проведение производственного контроля – 2 (5,1%);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- Бытовые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помещения не отвечают требованиям – 2 (5,1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%).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4" name="Picture 2" descr="C:\Users\rpn5\Desktop\АО АМЖКУ план 2017\132___05\IMG_15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31683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rpn5\Desktop\АО АМЖКУ план 2017\132___05\IMG_15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52839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792087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на объектах производства пищевой продукции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620688"/>
            <a:ext cx="8928992" cy="612068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7.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34, в том числе: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1.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условий хранения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продукции и продовольственного сырья 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– 6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(17,7%);</a:t>
            </a:r>
          </a:p>
          <a:p>
            <a:pPr algn="l"/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. Не обеспечены условия для соблюдения личной гигиены персонала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5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14,7%);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3. Нарушаются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требования обработки оборудования и инвентаря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4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11,8%); 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Продукция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не отвечает требованиям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 (7,7%);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требований водоснабжения и водоотведения – 3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(7,7%);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Нарушение поточности производственного процесса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– 3 (7,7%);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. Несвоевременное обучение, медицинский осмотр, вакцинация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персонала - 2 (5,9%);</a:t>
            </a: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- Нарушение требований к отделке помещений – 2 (5,9%);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требований, предъявляемых к санитарной одежде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персонала –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2 (5,9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- Нарушение требований, предъявляемых к маркировке продукции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– 2 (5,9%);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Нарушаются требования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к системе вентиляции – 2 (5,9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%).</a:t>
            </a:r>
          </a:p>
          <a:p>
            <a:pPr marL="285750" indent="-285750" algn="l">
              <a:buFontTx/>
              <a:buChar char="-"/>
            </a:pP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S:\Документы отдела\ТРУСОВ Н.В\Фото КТВ\ФОТО ПОП и ПТ\WP_20171225_15_31_51_Pr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50078" y="4246620"/>
            <a:ext cx="3147410" cy="16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S:\Документы отдела\ТРУСОВ Н.В\Фото КТВ\ФОТО ПОП и ПТ\WP_20171225_16_14_34_Pr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02150" y="4142609"/>
            <a:ext cx="3147410" cy="18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:\Документы отдела\ТРУСОВ Н.В\Фото КТВ\ФОТО ПОП и ПТ\WP_20160928_11_02_43_Pr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493" y="3511866"/>
            <a:ext cx="1908707" cy="316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S:\Документы отдела\ТРУСОВ Н.В\Фото КТВ\ФОТО ПОП и ПТ\WP_20160928_11_05_23_Pr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501008"/>
            <a:ext cx="2361084" cy="31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8229600" cy="1104106"/>
          </a:xfrm>
        </p:spPr>
        <p:txBody>
          <a:bodyPr/>
          <a:lstStyle/>
          <a:p>
            <a:r>
              <a:rPr lang="ru-RU" noProof="0" dirty="0" smtClean="0">
                <a:solidFill>
                  <a:schemeClr val="accent3">
                    <a:lumMod val="50000"/>
                  </a:schemeClr>
                </a:solidFill>
              </a:rPr>
              <a:t>Благодарю за внимание!</a:t>
            </a:r>
            <a:endParaRPr lang="ru-RU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576064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на объектах общественного питания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38.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247, в том числе: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1.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дезинфекционного режима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26 (10,5%);</a:t>
            </a: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2. Условия соблюдения персоналом личной гигиены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23 (9,3%); </a:t>
            </a: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3. Отсутствие маркировочных ярлыков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22 (8,9%);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Нарушение условий хранения пищевой продукции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21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8,5%);</a:t>
            </a:r>
          </a:p>
          <a:p>
            <a:pPr algn="l"/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5.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требований обработки и хранения  столовой посуды и приборов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19 (7,8%).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</a:p>
          <a:p>
            <a:pPr algn="l"/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5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3" name="Picture 1" descr="S:\Документы отдела\КОЧЕТКОВА А.Ю\ДОКЛАД\1\20170907_1647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581127"/>
            <a:ext cx="24482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30509" y="1967971"/>
            <a:ext cx="2382840" cy="1979379"/>
          </a:xfrm>
          <a:prstGeom prst="rect">
            <a:avLst/>
          </a:prstGeom>
        </p:spPr>
      </p:pic>
      <p:pic>
        <p:nvPicPr>
          <p:cNvPr id="1026" name="Picture 2" descr="C:\Users\RPN860804\Desktop\изм ПУБЛ ОПСУЖД 4 кв\Фото КТВ\WP_20170418_10_31_23_Pr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012" y="4561481"/>
            <a:ext cx="2304256" cy="2107879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Документы отдела\ТРУСОВ Н.В\Фото КТВ\WP_20170418_10_26_49_Pr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29" y="1795532"/>
            <a:ext cx="2880320" cy="238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Документы отдела\ТРУСОВ Н.В\Фото КТВ\ПОП Шозодалайсов\DSC_014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0189" y="4509120"/>
            <a:ext cx="2740243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Документы отдела\ТРУСОВ Н.В\Фото КТВ\ПОП Шозодалайсов\DSC_014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81836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88639"/>
            <a:ext cx="8856984" cy="504057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altLang="ru-RU" sz="18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выявленные на объектах продовольственными товарами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620688"/>
            <a:ext cx="8928992" cy="61206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Всего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объектов с выявленными нарушениями – 116.</a:t>
            </a:r>
          </a:p>
          <a:p>
            <a:pPr algn="l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295, в том числе:</a:t>
            </a: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1. Нарушение условий хранения пищевой продукции – 56 (19,0%); </a:t>
            </a: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2. Отсутствие этикеток (ярлыков) или наличия на этикетке (листе-вкладыше) информации, наносимой в соответствии с требованиями законодательства Российской Федерации, а также нормативной и технической документации – 34 (11,5%);</a:t>
            </a: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3. Продовольственное сырье и пищевые продукты без документов, подтверждающих их качество и безопасность  – 29 (9,8%);</a:t>
            </a: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4. Проведение производственного контроля – 28 (9,5%)</a:t>
            </a: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5. Реализация продукции и стекшим сроком годности – 26 (8,8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%).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</a:p>
          <a:p>
            <a:pPr algn="l"/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5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3" descr="D:\Мои документы\Рабочий стол\внеплан АО Тандер магазин магнит\фотоматериалы\0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194421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PN860804\Desktop\Рисунок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40742"/>
            <a:ext cx="199916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Документы отдела\ТРУСОВ Н.В\Фото КТВ\WP_20170418_09_19_56_Pr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25406" y="3672154"/>
            <a:ext cx="3024336" cy="19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Документы отдела\ТРУСОВ Н.В\Фото КТВ\WP_20170418_09_34_37_Pr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66342" y="3474617"/>
            <a:ext cx="3024109" cy="235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576064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в непродовольственных магазинах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24.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43, в том числе: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1. Не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доведение до сведения покупателя необходимую и достоверную информацию о товарах и их изготовителях, обеспечивающую возможность правильного выбора товаров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18 (41,9%); 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2. Отсутствует товарно-сопроводительная документация на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товар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15 (34,9%).</a:t>
            </a:r>
          </a:p>
          <a:p>
            <a:pPr algn="ctr"/>
            <a:endPara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выявленные в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магазинах, реализующих смешанную продукцию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–18.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34,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 том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числе: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Отсутствует товарно-сопроводительная документация на товар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-18 (52,9%);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2.  Нарушение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условий хранения пищевой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продукции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-5 (14,7%);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. Реализация продукции и стекшим сроком годности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3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(8,8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 Отсутствие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единообразных и четко оформленных ценников – 3 (8,8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Нарушение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требований обращения с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отходами -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3 (8,8%);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 Отсутствие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этикеток (ярлыков) или наличия на этикетке (листе-вкладыше) информации, наносимой в соответствии с требованиями законодательства Российской Федерации, а также нормативной и технической документации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- 3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(8,8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%).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S:\Для обмена со всеми\Трусов\20161221_1221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32" y="1844824"/>
            <a:ext cx="2952328" cy="18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840511"/>
            <a:ext cx="25813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833563"/>
            <a:ext cx="2520280" cy="189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576064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в образовательных организациях 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69.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405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, в том числе: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Не обеспечены условия для соблюдения личной гигиены детей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46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%)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2.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требований проведения уборки и дезинфекции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37 (9,1%);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Отделка помещений и их содержание не отвечают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требованиям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33 (8,1%);</a:t>
            </a: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4. Мебель, оборудование, инвентарь не отвечают требованиям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32 (7,9%); 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Нарушения при организации питания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30 (7,4%);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к освещению помещений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29 (7,2%);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 к столовой посуде, ее обработке и хранению - 29 (7,2%);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56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. Нарушаются требования к системе вентиляции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23 (6,8%);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7. Несвоевременное обучение, медицинский осмотр, вакцинация персонала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19 (4,7%);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8.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Расписание занятий не отвечает требованиям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16 (4,0%).</a:t>
            </a: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7" name="Picture 5" descr="http://img-fotki.yandex.ru/get/9825/167183485.624/0_107f07_63827f82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2376264" cy="258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PN860804\Desktop\изм ПУБЛ ОПСУЖД 4 кв\ФОТО\Югорск Дошкольные образовательные учреждения\Общеобразовательные учреждения\IMG_798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2951820" cy="258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PN860804\Desktop\изм ПУБЛ ОПСУЖД 4 кв\ФОТО\Югорск Дошкольные образовательные учреждения\Общеобразовательные учреждения\IMG_E796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36" y="3573016"/>
            <a:ext cx="26436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576064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в лечебно-профилактических организациях</a:t>
            </a:r>
            <a:r>
              <a:rPr lang="ru-RU" alt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29.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133, в том числе: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. Нарушение требований проведения уборки, дезинфекционных и стерилизационных мероприятий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16 (12,0%);</a:t>
            </a: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2. Нарушение требований к отделке помещений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12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9,0%);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Несвоевременное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обучение, медицинский осмотр, вакцинация персонала – 12 (9,0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3.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требований при обращении с медицинскими отходами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11 (8,3%);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Проведение производственного контроля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9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6,8%); 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5. Нарушаются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требования к системе вентиляции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8 (6,0%);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6.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требований при организации питания –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7 (5,3%);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при хранении медпрепаратов, вакцины – 7 (5,3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%).</a:t>
            </a:r>
          </a:p>
          <a:p>
            <a:pPr algn="l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S:\Для обмена со всеми\Трусов\20151215_142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56" y="3356992"/>
            <a:ext cx="2319828" cy="329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PN860~1\AppData\Local\Temp\Rar$DIa0.030\холл терапевт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50661" y="3866163"/>
            <a:ext cx="3294072" cy="22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PN860~1\AppData\Local\Temp\Rar$DIa0.187\стена холл терапевт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20130" y="3677015"/>
            <a:ext cx="3294070" cy="26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"/>
            <a:ext cx="8856984" cy="548679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 организациях социального обслуживания населения</a:t>
            </a:r>
            <a:endParaRPr lang="ru-RU" sz="18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620688"/>
            <a:ext cx="8928992" cy="612068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Всего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объектов с выявленными нарушениями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10.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50,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 том числе: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Нарушения требований на пищеблоке (отделка, посуда, продукты)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11 (22,0%);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2. Нарушение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требований проведения уборки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7 (14,0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к внутренней отделке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5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10,0%);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 Несвоевременное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обучение, медицинский осмотр, вакцинация персонала – 5 (10,0%);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4.Нарушение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требований при обращении с медицинскими отходами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4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8,0%);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5. Нарушение требований в медицинском кабинете (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дез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. режим, оборудование)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3(6,0%);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 Проведение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производственного контроля – 3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6,0%);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 Качество воды не отвечает установленным требованиям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– 3 (6,0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%)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01" name="Picture 5" descr="S:\Для обмена со всеми\Трусов\20170818_0926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232248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:\Для обмена со всеми\Трусов\20160328_1054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15841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RPN860804\Desktop\изм ПУБЛ ОПСУЖД 4 кв\ФОТО\Бел ИП Новиков уборочный инвентарь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2088232" cy="23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PN860804\Desktop\изм ПУБЛ ОПСУЖД 4 кв\ФОТО\Югорск Дошкольные образовательные учреждения\Общеобразовательные учреждения\IMG_797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681" y="3864183"/>
            <a:ext cx="2160240" cy="23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576064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в промышленных предприятиях 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28.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90, в том числе: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Параметры рабочей зоны не отвечают требованиям – 18 (20,0%);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2. Проведение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производственного контроля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12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13,3%);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требований при обращении с отходами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7 (7,8%)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к вентиляции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6 (6,7%);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Нарушение закона № 15-ФЗ «Об охране здоровья граждан от воздействия окружающего табачного дыма и последствий потребления табака» 6 (6,7%);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Бытовые помещения не отвечают требованиям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5 (5,6%);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требований водоснабжения и водоотведения – 5 (5,6%);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требований к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уборке и дезинфекции помещений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– 5 (5,6%);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требований при использовании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СИЗ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– 5 (5,6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%).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RPN860804\Desktop\изм ПУБЛ ОПСУЖД 4 кв\ФОТО\Есть Лан ООО Каскад плановая\ООО Каскад плановая\2017-10-11 10.12.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367298"/>
            <a:ext cx="2016224" cy="301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PN860804\Desktop\изм ПУБЛ ОПСУЖД 4 кв\ФОТО\Есть Лан ООО Каскад плановая\ООО Каскад плановая\2017-10-11 11.07.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73" y="3356992"/>
            <a:ext cx="29523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pn5\Desktop\ООО алмаз плановая 2017\06.03.-РММ  общаги\IMG_14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356991"/>
            <a:ext cx="2952328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 косметологических кабинетах, парикмахерских</a:t>
            </a: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/>
          </a:bodyPr>
          <a:lstStyle/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объектов с выявленными нарушениями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4.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22,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в том числе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1.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требований к уборке и дезинфекции помещений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4 (18,2%);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Условия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соблюдения персоналом личной гигиены – 4 (18,2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2. Несвоевременное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обучение, медицинский осмотр, вакцинация персонала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 (13,6%);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требований, предъявляемых к санитарной одежде персонала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- 2 (9,1%);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требований, предъявляемых к уборочному инвентарю и его хранению – 2 (9,1%);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Отсутствуют документы на материалы и оборудование -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2 (9,1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- Мебель не отвечает санитарно-эпидемиологическим требованиям -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2 (9,1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%).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9" name="Picture 3" descr="C:\Users\RPN860804\Desktop\8292383e-81c6-4eff-b0ec-e15b0ce22d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2160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Мои документы\Рабочий стол\внеплан ООО Аптека Для ВАс 2017\фотоматериалы\0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3768" y="3140968"/>
            <a:ext cx="1944216" cy="324036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3140968"/>
            <a:ext cx="2016224" cy="3240360"/>
          </a:xfrm>
          <a:prstGeom prst="rect">
            <a:avLst/>
          </a:prstGeom>
        </p:spPr>
      </p:pic>
      <p:pic>
        <p:nvPicPr>
          <p:cNvPr id="12" name="Picture 2" descr="C:\Users\rpn5\Pictures\2017-12-08\05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140967"/>
            <a:ext cx="2016224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6B55985-99B3-41D5-912D-A6EAD4152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Предложения по продажам (презентация)</Template>
  <TotalTime>0</TotalTime>
  <Words>1350</Words>
  <Application>Microsoft Office PowerPoint</Application>
  <PresentationFormat>Экран (4:3)</PresentationFormat>
  <Paragraphs>180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Century Gothic</vt:lpstr>
      <vt:lpstr>Times New Roman</vt:lpstr>
      <vt:lpstr>Verdana</vt:lpstr>
      <vt:lpstr>Wingdings 2</vt:lpstr>
      <vt:lpstr>Яркая</vt:lpstr>
      <vt:lpstr>«О типовых нарушениях, выявленных при проведении контрольно-надзорных мероприятий в 4 квартале 2017 года»</vt:lpstr>
      <vt:lpstr>  Типовые нарушения выявленные на объектах общественного питания </vt:lpstr>
      <vt:lpstr>    Типовые нарушения выявленные на объектах продовольственными товарами </vt:lpstr>
      <vt:lpstr>  Типовые нарушения выявленные в непродовольственных магазинах </vt:lpstr>
      <vt:lpstr>  Типовые нарушения выявленные в образовательных организациях  </vt:lpstr>
      <vt:lpstr>  Типовые нарушения выявленные в лечебно-профилактических организациях  </vt:lpstr>
      <vt:lpstr>    Типовые нарушения в организациях социального обслуживания населения</vt:lpstr>
      <vt:lpstr>  Типовые нарушения выявленные в промышленных предприятиях  </vt:lpstr>
      <vt:lpstr>    Типовые нарушения в косметологических кабинетах, парикмахерских</vt:lpstr>
      <vt:lpstr>  Типовые нарушения выявленные на коммунальных объектах (ВОС, КОС)</vt:lpstr>
      <vt:lpstr>  Типовые нарушения выявленные на объектах производства пищевой продукции 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2015-02-26T07:46:39Z</dcterms:created>
  <dcterms:modified xsi:type="dcterms:W3CDTF">2019-03-07T10:10:51Z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