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sldIdLst>
    <p:sldId id="256" r:id="rId3"/>
    <p:sldId id="292" r:id="rId4"/>
    <p:sldId id="285" r:id="rId5"/>
    <p:sldId id="286" r:id="rId6"/>
    <p:sldId id="287" r:id="rId7"/>
    <p:sldId id="293" r:id="rId8"/>
    <p:sldId id="288" r:id="rId9"/>
    <p:sldId id="289" r:id="rId10"/>
    <p:sldId id="290" r:id="rId11"/>
    <p:sldId id="291" r:id="rId12"/>
    <p:sldId id="271" r:id="rId13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73" autoAdjust="0"/>
  </p:normalViewPr>
  <p:slideViewPr>
    <p:cSldViewPr>
      <p:cViewPr varScale="1">
        <p:scale>
          <a:sx n="70" d="100"/>
          <a:sy n="70" d="100"/>
        </p:scale>
        <p:origin x="10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5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552" y="2852936"/>
            <a:ext cx="925252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«О типовых нарушениях, выявленных при проведении контрольно-надзорных мероприятий в 3 квартале 2017 года»</a:t>
            </a:r>
            <a:endParaRPr lang="ru-RU" sz="3200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549" y="4509120"/>
            <a:ext cx="8062912" cy="2169320"/>
          </a:xfrm>
        </p:spPr>
        <p:txBody>
          <a:bodyPr>
            <a:normAutofit/>
          </a:bodyPr>
          <a:lstStyle/>
          <a:p>
            <a:r>
              <a:rPr kumimoji="0" lang="ru-RU" sz="2000" kern="120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Н.В. Трусов</a:t>
            </a:r>
            <a:endParaRPr lang="ru-RU" sz="2000" noProof="0" dirty="0" smtClean="0"/>
          </a:p>
          <a:p>
            <a:r>
              <a:rPr lang="ru-RU" sz="2000" dirty="0" smtClean="0"/>
              <a:t>Заместитель начальника ОСН</a:t>
            </a:r>
            <a:endParaRPr kumimoji="0" lang="ru-RU" sz="2000" kern="120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kumimoji="0" lang="ru-RU" sz="2000" kern="120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Управления Роспотребнадзора по ХМАО - Югре</a:t>
            </a:r>
          </a:p>
          <a:p>
            <a:r>
              <a:rPr kumimoji="0" lang="ru-RU" sz="2000" kern="120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12 октября 2017 г.</a:t>
            </a:r>
            <a:endParaRPr lang="ru-RU" sz="2000" noProof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792087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на объектах производства пищевой продукции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928992" cy="612068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55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в том числе: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Нарушаются требования обработки оборудования и инвентаря –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%); 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Не обеспечены условия для соблюдения личной гигиены персонала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8 (14,6%);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Проведение производственного контроля –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5 (9,1%);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продукция не отвечает требованиям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5 (9,1%);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Несвоевременное обучение, медицинский осмотр, вакцинация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персонала –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5 (9,1%);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4.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требований к отделке помещений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– 4 (7,3%);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Не проводятся дезинсекционные и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дератизационные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мероприятия – 4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(7,3%).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5.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требований водоснабжения и водоотведения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3 (5,5%);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требований, предъявляемых к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санитарно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одежде персонала – 3 (5,5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СЗЗ не установлена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– 3 (5,5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8229600" cy="1104106"/>
          </a:xfrm>
        </p:spPr>
        <p:txBody>
          <a:bodyPr/>
          <a:lstStyle/>
          <a:p>
            <a:r>
              <a:rPr lang="ru-RU" noProof="0" dirty="0" smtClean="0">
                <a:solidFill>
                  <a:schemeClr val="accent3">
                    <a:lumMod val="50000"/>
                  </a:schemeClr>
                </a:solidFill>
              </a:rPr>
              <a:t>Благодарю за внимание!</a:t>
            </a:r>
            <a:endParaRPr lang="ru-RU" noProof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на объектах общественного питания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24.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70, в том числе: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1. Нарушение требований обработки и хранения  столовой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посуды и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приборов – 7 (10,0%);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. Нарушение условий хранения пищевой продукции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6 (8,6%);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дезинфекционного режима – 6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(8,6%);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требований, предъявляемых к уборочному инвентарю и его хранению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(8,6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Несвоевременное обучение, медицинский осмотр, вакцинация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– 6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(8,6%);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3. Отсутствие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маркировочных ярлыков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 (5,7%);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поточности –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4 (5,7%);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требований, предъявляемых к разделочному инвентарю – 4 (5,7%);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отделке и содержанию помещений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 (4,3%);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обращения с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отходами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3 (4,3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вентиляции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3 (4,3%);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5.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Проведение производственного контроля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 (2.9%);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В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меню отсутствуют необходимые сведения о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блюде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2 (2.9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- Продовольственное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сырье и (или) готовые блюда не отвечают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требованиям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2 (2.9%);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Размещение и разгрузка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товара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2 (2.9%);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Условия соблюдения персоналом личной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гигиены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2 (2.9%);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Нарушения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ведения документации (журналов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2 (2.9%);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- Не проводится дезинсекция и дератизация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помещений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2 (2.9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%). 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 algn="l"/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5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S:\Документы отдела\КОЧЕТКОВА А.Ю\ДОКЛАД\хран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6222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Документы отдела\КОЧЕТКОВА А.Ю\ДОКЛАД\неупорядоченное хранение уборочного инвентар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82" t="-1" r="-30485" b="-34071"/>
          <a:stretch/>
        </p:blipFill>
        <p:spPr bwMode="auto">
          <a:xfrm rot="5400000">
            <a:off x="4495134" y="3334680"/>
            <a:ext cx="453650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S:\Документы отдела\КОЧЕТКОВА А.Ю\ДОКЛАД\1\20170907_164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4482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на объектах продовольственными товарами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40.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147, в том числе: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1. Нарушение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условий хранения пищевой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продукции – 29 (19,7%); </a:t>
            </a:r>
          </a:p>
          <a:p>
            <a:pPr algn="l"/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2. Проведение производственного контроля –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15 (10,2%);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3. Несвоевременное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обучение, медицинский осмотр, вакцинация персонала –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13 (8,8%);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4. Нарушение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требований проведения уборки и дезинфекционных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мероприятий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– 13 (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8,2%);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5. Отсутствие этикеток (ярлыков) или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наличия на этикетке (листе-вкладыше) информации, наносимой в соответствии с требованиями законодательства Российской Федерации, а также нормативной и технической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документации – 11 (7,5%);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6. Реализация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продукции и стекшим сроком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годности – 7 (4,8%);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требований, предъявляемых к уборочному инвентарю и его хранению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7 (4,8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7. Нарушение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требований, предъявляемых к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санитарной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одежде продавцов –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6 (4,1%);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   - Нарушение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требований обращения с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отходами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– 6 (4,1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8.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Отсутствие единообразных и четко оформленных ценников –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5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3,4%);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размещения – 5 (3,4%);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9. Нарушение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требований, предъявляемых к разделочному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инвентарю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4 (2,7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- Условия соблюдения персоналом личной гигиены  – 4 (2,7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10. Нарушение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закона № 15-ФЗ «Об охране здоровья граждан от воздействия окружающего табачного дыма и последствий потребления табака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3 (2,0%);</a:t>
            </a:r>
          </a:p>
          <a:p>
            <a:pPr algn="l"/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  - На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вывеске отсутствует необходимая информация – 3 (2,0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Не проводится дезинсекция и дератизация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помещений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– 3 (2,0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   - Продовольственное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сырье и пищевые продукты без документов, подтверждающих их качество и безопасность  – 3 (2,0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отделке 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помещений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– 3 (2,0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  <a:p>
            <a:pPr algn="l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S:\Документы отдела\КОЧЕТКОВА А.Ю\ДОКЛАД\скопление мусора в складском помещении, на стеллаже хранятся пищевые продук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437112"/>
            <a:ext cx="223224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Документы отдела\КОЧЕТКОВА А.Ю\ДОКЛАД\Соседст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36" y="4437112"/>
            <a:ext cx="29146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Документы отдела\КОЧЕТКОВА А.Ю\ДОКЛАД\Фрукты гниль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5202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в непродовольственных магазинах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7.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10, в том числе: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Не доведение до сведения покупателя необходимую и достоверную информацию о товарах и их изготовителях, обеспечивающую возможность правильного выбора товаров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5 (50,0%);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2.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закона № 15-ФЗ «Об охране здоровья граждан от воздействия окружающего табачного дыма и последствий потребления табака»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20%);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договор содержит условия, ущемляющие права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потребилелей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–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2 (20%);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выявленные в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магазинах, реализующих смешанную продукцию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–1.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7,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 том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числе: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Проведение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производственного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контроля;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-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требований, предъявляемых к уборочному инвентарю и его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хранению;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Несвоевременное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обучение, медицинский осмотр, вакцинация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персонала; 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условий хранения пищевой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продукции; 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обращения с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отходами; 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Не проводится дезинсекция и дератизация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помещений; 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- Отсутствие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этикеток (ярлыков) или наличия на этикетке (листе-вкладыше) информации, наносимой в соответствии с требованиями законодательства Российской Федерации, а также нормативной и технической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документации.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S:\Для обмена со всеми\Трусов\20161221_122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952328" cy="18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Для обмена со всеми\Трусов\20161221_122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2376264" cy="18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Для обмена со всеми\Трусов\20161221_122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376264" cy="18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в образовательных организациях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95.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338, в том числе: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. Нарушение требований проведения уборки и дезинфекции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44 (13,0%);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Отделка помещений и их содержание не отвечают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требованиям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40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11,8%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освещению помещений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30 (8,9%);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Мебель, оборудование, инвентарь не отвечают требованиям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29 (8,6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%); 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5. Не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обеспечены условия для соблюдения личной гигиены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детей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– 2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%)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6. Нарушаются требования к системе вентиляции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23 (6,8%);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7.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Качество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воды не отвечает установленным требованиям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21 (6,2%);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8. Нарушение требований  к столовой посуде, ее обработке и хранению -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19 (5,6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%); 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9. Площадь помещений не соответствует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количеству детей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17 (5,0%);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10. Нарушения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при организации питания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12 (3,6%);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Несвоевременное обучение, медицинский осмотр, вакцинация персонала – 12 (3,6%);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11. Расписание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занятий не отвечает требованиям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10 (3,0%); 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 - Нарушение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условий хранения пищевой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продукции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10 (3,0%); 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12. Нарушение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требований водоснабжения и водоотведения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9 (2,7%);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Нарушение требований при приеме детей в учреждение (фильтр, справки)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9 (2,7%);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13. ЭМИ от ПЭВМ не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соответствуют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нормативам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7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2,1%); 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Оборудований пищеблока не отвечает требованиям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7 (2,1%);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14. Параметры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микроклимата не соответствуют нормативам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5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1,5%);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15. Проведение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производственного контроля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 (1,2%).</a:t>
            </a: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S:\Для обмена со всеми\Трусов\20150917_113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592288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:\Для обмена со всеми\Трусов\20161101_112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92508"/>
            <a:ext cx="2520280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img-fotki.yandex.ru/get/9825/167183485.624/0_107f07_63827f82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376264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в летних оздоровительных учреждениях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63.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123, в том числе: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Нарушение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требований при организации питания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23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18,7%);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 к столовой посуде, ее обработке и хранению -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22 (17,9%); 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3. Нарушение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требований проведения уборки и дезинфекции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18 (14,6%);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4. Готовые блюда не отвечают требованиям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11 (8,9%);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5. Отделка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помещений и их содержание не отвечают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требованиям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9 (7,3%);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6. Нарушение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условий хранения пищевой продукции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8 (6,5%);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7. Несвоевременное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обучение, медицинский осмотр, вакцинация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5 (4,1%);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8. Нарушение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требований обращения с отходами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 (3,3%);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Качества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воды не отвечает установленным требованиям  – 4 (3,3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9. Не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обеспечены условия для соблюдения личной гигиены детей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%)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Мебель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, оборудование, инвентарь не отвечают требованиям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%)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Нарушение требований к проведению дезинсекции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и дератизация помещений 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%)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3" descr="S:\Для обмена со всеми\Трусов\20150917_122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34" y="3459872"/>
            <a:ext cx="308607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Для обмена со всеми\Трусов\20150917_113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2664296" cy="30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Для обмена со всеми\Трусов\20150921_093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3024336" cy="30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в лечебно-профилактических организациях</a:t>
            </a: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15.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62, в том числе: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. Нарушение требований при организации питания –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9 (14,5%);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2. Нарушение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требований к отделке помещений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6 (9,7%);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- Нарушение требований при хранении медпрепаратов, вакцины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– 6 (9,7%);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3. Нарушение требований при работе в очагах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5 (8,1%);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4. Несвоевременно переданы экстренные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извещения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 (6,5%); 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Проведение производственного контроля – 4 (6,5%); 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5. Нарушение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требований проведения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уборки, дезинфекционных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стерилизационных мероприятий – 3 (4,8%);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при обращении с медицинскими отходами –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3 (4,8%);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 - Нарушаются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требования к системе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вентиляции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3 (4,8%);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 - Несвоевременное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обучение, медицинский осмотр, вакцинация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персонала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3 (4,8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 организациях социального обслуживания населения  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Всего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объектов с выявленными нарушениями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10.</a:t>
            </a:r>
          </a:p>
          <a:p>
            <a:pPr algn="l"/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32, в том числе: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Нарушения требований на пищеблоке (отделка, посуда, продукты)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7 (21,9%);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2. Нарушение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требований проведения уборки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5 (15,6,0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внутренней отделке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12,5%);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освещению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помещений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4 (12,5%);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4.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Проведение производственного контроля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3 (9,4%);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в медицинском кабинете (</a:t>
            </a:r>
            <a:r>
              <a:rPr lang="ru-RU" sz="1200" dirty="0" err="1">
                <a:solidFill>
                  <a:schemeClr val="accent3">
                    <a:lumMod val="50000"/>
                  </a:schemeClr>
                </a:solidFill>
              </a:rPr>
              <a:t>дез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. режим, оборудование) –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2(6,25%);</a:t>
            </a:r>
          </a:p>
          <a:p>
            <a:pPr algn="l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требований, предъявляемых к санитарной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одежде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 – 2(6,25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S:\Для обмена со всеми\Трусов\20151215_142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16561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:\Для обмена со всеми\Трусов\20161019_105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53684"/>
            <a:ext cx="1872208" cy="21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S:\Для обмена со всеми\Трусов\20170818_092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62832"/>
            <a:ext cx="223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:\Для обмена со всеми\Трусов\20160328_105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71980"/>
            <a:ext cx="15841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в промышленных предприятиях 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17.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50, в том числе: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отделке помещений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9 (18,0%);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Бытовые помещения не отвечают требованиям – 7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(14,0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Проведение производственного контроля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6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12,0%);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-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при обращении с отходами – 6 (12,0%);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Отсутствует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паспорт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канцерогеноопасного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производства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 (10,0%);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5. Нарушение требований при использовании ИИИ – 4 (8,0%);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 к вентиляции – 2 (4,0%);</a:t>
            </a: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-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водоснабжения 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водоотведения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 (4,0%);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 - Нарушение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требований в медицинском кабинете (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дез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 режим,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оборудование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– 2 (4,0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организациях, предоставляющих коммунальные услуги 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Всего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объектов с выявленными нарушениями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22.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32,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 том числе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Качество воды не отвечает требованиям –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13 (40,6%);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2. Уровень шума и/или вибрации в квартире выше ПДУ – 3 (9,4%);</a:t>
            </a:r>
          </a:p>
          <a:p>
            <a:pPr algn="l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 -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Не проводится дезинсекционные и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дератизационные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мероприятия – 3 (9,4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%). </a:t>
            </a:r>
          </a:p>
        </p:txBody>
      </p:sp>
      <p:pic>
        <p:nvPicPr>
          <p:cNvPr id="6146" name="Picture 2" descr="S:\Документы отдела\КОЧЕТКОВА А.Ю\ДОКЛАД\1\Металлолом за арочником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6" y="2852936"/>
            <a:ext cx="17076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:\Документы отдела\КОЧЕТКОВА А.Ю\ДОКЛАД\1\Нефтепродукты отход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18722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:\Документы отдела\КОЧЕТКОВА А.Ю\ДОКЛАД\1\Отходы разбросан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18002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:\Для обмена со всеми\Трусов\20161019_104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42" y="2852936"/>
            <a:ext cx="185680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576064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нарушения выявленные на объектах бытового обслуживания</a:t>
            </a:r>
            <a: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alt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 lnSpcReduction="10000"/>
          </a:bodyPr>
          <a:lstStyle/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6.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11, в том числе: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1.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требований, предъявляемых к уборочному инвентарю и его хранению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3 (27,3%);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Несвоевременное обучение, медицинский осмотр, вакцинация персонала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 (9,9%);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Проведение производственного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контроля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– 1 (9,9%);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Нарушение требований, предъявляемых к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санитарной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одежде персонала  – 1 (9,9%);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- Отсутствует централизованное водоснабжение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– 1 (9,9%);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-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требований к вентиляции  – 1 (9,9%);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- Нарушение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требований проведения уборки и дезинфекционных мероприятий  – 1 (9,9%);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  - договор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содержит условия, ущемляющие права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потребителей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– 1 (9,9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%).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 выявленные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развлекательных центрах</a:t>
            </a:r>
            <a:r>
              <a:rPr lang="ru-RU" altLang="ru-RU" sz="1800" dirty="0">
                <a:solidFill>
                  <a:schemeClr val="tx1"/>
                </a:solidFill>
              </a:rPr>
              <a:t/>
            </a:r>
            <a:br>
              <a:rPr lang="ru-RU" altLang="ru-RU" sz="18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Всего объектов с выявленными нарушениями – 6.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Всего выявлено нарушений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6,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 том числе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1. Не обеспечена качественная уборка и дезинфекция поверхностей и инвентаря (обнаружены яйца гельминтов (остриц)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Enterobiusvermicularis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1600" dirty="0" smtClean="0"/>
              <a:t>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763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Предложения по продажам (презентация)</Template>
  <TotalTime>0</TotalTime>
  <Words>1987</Words>
  <Application>Microsoft Office PowerPoint</Application>
  <PresentationFormat>Экран (4:3)</PresentationFormat>
  <Paragraphs>213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Times New Roman</vt:lpstr>
      <vt:lpstr>Verdana</vt:lpstr>
      <vt:lpstr>Wingdings 2</vt:lpstr>
      <vt:lpstr>Яркая</vt:lpstr>
      <vt:lpstr>«О типовых нарушениях, выявленных при проведении контрольно-надзорных мероприятий в 3 квартале 2017 года»</vt:lpstr>
      <vt:lpstr>  Типовые нарушения выявленные на объектах общественного питания </vt:lpstr>
      <vt:lpstr>  Типовые нарушения выявленные на объектах продовольственными товарами  </vt:lpstr>
      <vt:lpstr>  Типовые нарушения выявленные в непродовольственных магазинах </vt:lpstr>
      <vt:lpstr>  Типовые нарушения выявленные в образовательных организациях  </vt:lpstr>
      <vt:lpstr>  Типовые нарушения выявленные в летних оздоровительных учреждениях </vt:lpstr>
      <vt:lpstr>  Типовые нарушения выявленные в лечебно-профилактических организациях  </vt:lpstr>
      <vt:lpstr>  Типовые нарушения выявленные в промышленных предприятиях  </vt:lpstr>
      <vt:lpstr>  Типовые нарушения выявленные на объектах бытового обслуживания </vt:lpstr>
      <vt:lpstr>  Типовые нарушения выявленные на объектах производства пищевой продукции 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2015-02-26T07:46:39Z</dcterms:created>
  <dcterms:modified xsi:type="dcterms:W3CDTF">2017-10-16T18:17:37Z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